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4" r:id="rId1"/>
  </p:sldMasterIdLst>
  <p:notesMasterIdLst>
    <p:notesMasterId r:id="rId39"/>
  </p:notesMasterIdLst>
  <p:handoutMasterIdLst>
    <p:handoutMasterId r:id="rId40"/>
  </p:handoutMasterIdLst>
  <p:sldIdLst>
    <p:sldId id="257" r:id="rId2"/>
    <p:sldId id="270" r:id="rId3"/>
    <p:sldId id="307" r:id="rId4"/>
    <p:sldId id="309" r:id="rId5"/>
    <p:sldId id="310" r:id="rId6"/>
    <p:sldId id="311" r:id="rId7"/>
    <p:sldId id="312" r:id="rId8"/>
    <p:sldId id="313" r:id="rId9"/>
    <p:sldId id="314" r:id="rId10"/>
    <p:sldId id="315" r:id="rId11"/>
    <p:sldId id="316" r:id="rId12"/>
    <p:sldId id="317" r:id="rId13"/>
    <p:sldId id="318" r:id="rId14"/>
    <p:sldId id="319" r:id="rId15"/>
    <p:sldId id="320" r:id="rId16"/>
    <p:sldId id="321" r:id="rId17"/>
    <p:sldId id="322" r:id="rId18"/>
    <p:sldId id="329" r:id="rId19"/>
    <p:sldId id="330" r:id="rId20"/>
    <p:sldId id="331" r:id="rId21"/>
    <p:sldId id="332" r:id="rId22"/>
    <p:sldId id="333" r:id="rId23"/>
    <p:sldId id="334" r:id="rId24"/>
    <p:sldId id="335" r:id="rId25"/>
    <p:sldId id="336" r:id="rId26"/>
    <p:sldId id="337" r:id="rId27"/>
    <p:sldId id="338" r:id="rId28"/>
    <p:sldId id="339" r:id="rId29"/>
    <p:sldId id="340" r:id="rId30"/>
    <p:sldId id="341" r:id="rId31"/>
    <p:sldId id="306" r:id="rId32"/>
    <p:sldId id="354" r:id="rId33"/>
    <p:sldId id="356" r:id="rId34"/>
    <p:sldId id="355" r:id="rId35"/>
    <p:sldId id="357" r:id="rId36"/>
    <p:sldId id="376" r:id="rId37"/>
    <p:sldId id="377" r:id="rId3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040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8" autoAdjust="0"/>
    <p:restoredTop sz="94660"/>
  </p:normalViewPr>
  <p:slideViewPr>
    <p:cSldViewPr>
      <p:cViewPr>
        <p:scale>
          <a:sx n="69" d="100"/>
          <a:sy n="69" d="100"/>
        </p:scale>
        <p:origin x="-1374" y="-78"/>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726" y="-8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8DF6B4-90B0-4345-8CF0-2360589901D1}" type="datetimeFigureOut">
              <a:rPr lang="pl-PL" smtClean="0"/>
              <a:pPr/>
              <a:t>2020-04-06</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F8A926-8E7B-49CD-A9E6-50A7DB3F8C1A}" type="slidenum">
              <a:rPr lang="pl-PL" smtClean="0"/>
              <a:pPr/>
              <a:t>‹#›</a:t>
            </a:fld>
            <a:endParaRPr lang="pl-P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39E8-339D-4AFB-855D-885E0849AB25}" type="datetimeFigureOut">
              <a:rPr lang="pl-PL" smtClean="0"/>
              <a:pPr/>
              <a:t>2020-04-06</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8B17CB-DB7F-4018-A6AA-8ABA442CEC5B}"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3">
        <a:schemeClr val="bg1"/>
      </p:bgRef>
    </p:bg>
    <p:spTree>
      <p:nvGrpSpPr>
        <p:cNvPr id="1" name=""/>
        <p:cNvGrpSpPr/>
        <p:nvPr/>
      </p:nvGrpSpPr>
      <p:grpSpPr>
        <a:xfrm>
          <a:off x="0" y="0"/>
          <a:ext cx="0" cy="0"/>
          <a:chOff x="0" y="0"/>
          <a:chExt cx="0" cy="0"/>
        </a:xfrm>
      </p:grpSpPr>
      <p:sp>
        <p:nvSpPr>
          <p:cNvPr id="12" name="Prostokąt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Prostokąt zaokrąglony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Podtytuł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p:txBody>
          <a:bodyPr/>
          <a:lstStyle/>
          <a:p>
            <a:fld id="{AE357EE5-BCCF-4336-A3B9-1131640E9F91}" type="datetime1">
              <a:rPr lang="pl-PL" smtClean="0"/>
              <a:pPr/>
              <a:t>2020-04-06</a:t>
            </a:fld>
            <a:endParaRPr lang="pl-PL"/>
          </a:p>
        </p:txBody>
      </p:sp>
      <p:sp>
        <p:nvSpPr>
          <p:cNvPr id="17" name="Symbol zastępczy stopki 16"/>
          <p:cNvSpPr>
            <a:spLocks noGrp="1"/>
          </p:cNvSpPr>
          <p:nvPr>
            <p:ph type="ftr" sz="quarter" idx="11"/>
          </p:nvPr>
        </p:nvSpPr>
        <p:spPr/>
        <p:txBody>
          <a:bodyPr/>
          <a:lstStyle/>
          <a:p>
            <a:r>
              <a:rPr lang="pl-PL" smtClean="0"/>
              <a:t>52. Bielizna stołowa. Sposoby nakrywania i składania obrusa</a:t>
            </a:r>
            <a:endParaRPr lang="pl-PL"/>
          </a:p>
        </p:txBody>
      </p:sp>
      <p:sp>
        <p:nvSpPr>
          <p:cNvPr id="29" name="Symbol zastępczy numeru slajdu 28"/>
          <p:cNvSpPr>
            <a:spLocks noGrp="1"/>
          </p:cNvSpPr>
          <p:nvPr>
            <p:ph type="sldNum" sz="quarter" idx="12"/>
          </p:nvPr>
        </p:nvSpPr>
        <p:spPr/>
        <p:txBody>
          <a:bodyPr lIns="0" tIns="0" rIns="0" bIns="0">
            <a:noAutofit/>
          </a:bodyPr>
          <a:lstStyle>
            <a:lvl1pPr>
              <a:defRPr sz="1400">
                <a:solidFill>
                  <a:srgbClr val="FFFFFF"/>
                </a:solidFill>
              </a:defRPr>
            </a:lvl1pPr>
          </a:lstStyle>
          <a:p>
            <a:fld id="{0FE31507-D84A-4159-92A8-9C18D8A40926}" type="slidenum">
              <a:rPr lang="pl-PL" smtClean="0"/>
              <a:pPr/>
              <a:t>‹#›</a:t>
            </a:fld>
            <a:endParaRPr lang="pl-PL"/>
          </a:p>
        </p:txBody>
      </p:sp>
      <p:sp>
        <p:nvSpPr>
          <p:cNvPr id="7" name="Prostokąt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0F0C3D65-0637-4640-A098-50A38E3BA44E}" type="datetime1">
              <a:rPr lang="pl-PL" smtClean="0"/>
              <a:pPr/>
              <a:t>2020-04-06</a:t>
            </a:fld>
            <a:endParaRPr lang="pl-PL"/>
          </a:p>
        </p:txBody>
      </p:sp>
      <p:sp>
        <p:nvSpPr>
          <p:cNvPr id="5" name="Symbol zastępczy stopki 4"/>
          <p:cNvSpPr>
            <a:spLocks noGrp="1"/>
          </p:cNvSpPr>
          <p:nvPr>
            <p:ph type="ftr" sz="quarter" idx="11"/>
          </p:nvPr>
        </p:nvSpPr>
        <p:spPr/>
        <p:txBody>
          <a:bodyPr/>
          <a:lstStyle/>
          <a:p>
            <a:r>
              <a:rPr lang="pl-PL" smtClean="0"/>
              <a:t>52. Bielizna stołowa. Sposoby nakrywania i składania obrusa</a:t>
            </a:r>
            <a:endParaRPr lang="pl-PL"/>
          </a:p>
        </p:txBody>
      </p:sp>
      <p:sp>
        <p:nvSpPr>
          <p:cNvPr id="6" name="Symbol zastępczy numeru slajdu 5"/>
          <p:cNvSpPr>
            <a:spLocks noGrp="1"/>
          </p:cNvSpPr>
          <p:nvPr>
            <p:ph type="sldNum" sz="quarter" idx="12"/>
          </p:nvPr>
        </p:nvSpPr>
        <p:spPr/>
        <p:txBody>
          <a:bodyPr/>
          <a:lstStyle/>
          <a:p>
            <a:fld id="{0FE31507-D84A-4159-92A8-9C18D8A4092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41"/>
            <a:ext cx="201168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914400" y="274640"/>
            <a:ext cx="55626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05653655-462A-437D-94B3-1513981C3E2B}" type="datetime1">
              <a:rPr lang="pl-PL" smtClean="0"/>
              <a:pPr/>
              <a:t>2020-04-06</a:t>
            </a:fld>
            <a:endParaRPr lang="pl-PL"/>
          </a:p>
        </p:txBody>
      </p:sp>
      <p:sp>
        <p:nvSpPr>
          <p:cNvPr id="5" name="Symbol zastępczy stopki 4"/>
          <p:cNvSpPr>
            <a:spLocks noGrp="1"/>
          </p:cNvSpPr>
          <p:nvPr>
            <p:ph type="ftr" sz="quarter" idx="11"/>
          </p:nvPr>
        </p:nvSpPr>
        <p:spPr/>
        <p:txBody>
          <a:bodyPr/>
          <a:lstStyle/>
          <a:p>
            <a:r>
              <a:rPr lang="pl-PL" smtClean="0"/>
              <a:t>52. Bielizna stołowa. Sposoby nakrywania i składania obrusa</a:t>
            </a:r>
            <a:endParaRPr lang="pl-PL"/>
          </a:p>
        </p:txBody>
      </p:sp>
      <p:sp>
        <p:nvSpPr>
          <p:cNvPr id="6" name="Symbol zastępczy numeru slajdu 5"/>
          <p:cNvSpPr>
            <a:spLocks noGrp="1"/>
          </p:cNvSpPr>
          <p:nvPr>
            <p:ph type="sldNum" sz="quarter" idx="12"/>
          </p:nvPr>
        </p:nvSpPr>
        <p:spPr/>
        <p:txBody>
          <a:bodyPr/>
          <a:lstStyle/>
          <a:p>
            <a:fld id="{0FE31507-D84A-4159-92A8-9C18D8A4092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4" name="Symbol zastępczy daty 3"/>
          <p:cNvSpPr>
            <a:spLocks noGrp="1"/>
          </p:cNvSpPr>
          <p:nvPr>
            <p:ph type="dt" sz="half" idx="10"/>
          </p:nvPr>
        </p:nvSpPr>
        <p:spPr/>
        <p:txBody>
          <a:bodyPr/>
          <a:lstStyle/>
          <a:p>
            <a:fld id="{113B30A0-3BB5-4AF6-9E62-C02D6635425E}" type="datetime1">
              <a:rPr lang="pl-PL" smtClean="0"/>
              <a:pPr/>
              <a:t>2020-04-06</a:t>
            </a:fld>
            <a:endParaRPr lang="pl-PL"/>
          </a:p>
        </p:txBody>
      </p:sp>
      <p:sp>
        <p:nvSpPr>
          <p:cNvPr id="5" name="Symbol zastępczy stopki 4"/>
          <p:cNvSpPr>
            <a:spLocks noGrp="1"/>
          </p:cNvSpPr>
          <p:nvPr>
            <p:ph type="ftr" sz="quarter" idx="11"/>
          </p:nvPr>
        </p:nvSpPr>
        <p:spPr/>
        <p:txBody>
          <a:bodyPr/>
          <a:lstStyle/>
          <a:p>
            <a:r>
              <a:rPr lang="pl-PL" smtClean="0"/>
              <a:t>52. Bielizna stołowa. Sposoby nakrywania i składania obrusa</a:t>
            </a:r>
            <a:endParaRPr lang="pl-PL"/>
          </a:p>
        </p:txBody>
      </p:sp>
      <p:sp>
        <p:nvSpPr>
          <p:cNvPr id="6" name="Symbol zastępczy numeru slajdu 5"/>
          <p:cNvSpPr>
            <a:spLocks noGrp="1"/>
          </p:cNvSpPr>
          <p:nvPr>
            <p:ph type="sldNum" sz="quarter" idx="12"/>
          </p:nvPr>
        </p:nvSpPr>
        <p:spPr/>
        <p:txBody>
          <a:bodyPr/>
          <a:lstStyle/>
          <a:p>
            <a:fld id="{0FE31507-D84A-4159-92A8-9C18D8A40926}" type="slidenum">
              <a:rPr lang="pl-PL" smtClean="0"/>
              <a:pPr/>
              <a:t>‹#›</a:t>
            </a:fld>
            <a:endParaRPr lang="pl-PL"/>
          </a:p>
        </p:txBody>
      </p:sp>
      <p:sp>
        <p:nvSpPr>
          <p:cNvPr id="8" name="Symbol zastępczy zawartości 7"/>
          <p:cNvSpPr>
            <a:spLocks noGrp="1"/>
          </p:cNvSpPr>
          <p:nvPr>
            <p:ph sz="quarter" idx="1"/>
          </p:nvPr>
        </p:nvSpPr>
        <p:spPr>
          <a:xfrm>
            <a:off x="914400" y="1447800"/>
            <a:ext cx="777240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1"/>
      </p:bgRef>
    </p:bg>
    <p:spTree>
      <p:nvGrpSpPr>
        <p:cNvPr id="1" name=""/>
        <p:cNvGrpSpPr/>
        <p:nvPr/>
      </p:nvGrpSpPr>
      <p:grpSpPr>
        <a:xfrm>
          <a:off x="0" y="0"/>
          <a:ext cx="0" cy="0"/>
          <a:chOff x="0" y="0"/>
          <a:chExt cx="0" cy="0"/>
        </a:xfrm>
      </p:grpSpPr>
      <p:sp>
        <p:nvSpPr>
          <p:cNvPr id="11" name="Prostokąt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Prostokąt zaokrąglony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722313" y="952500"/>
            <a:ext cx="7772400" cy="1362075"/>
          </a:xfrm>
        </p:spPr>
        <p:txBody>
          <a:bodyPr anchor="b" anchorCtr="0"/>
          <a:lstStyle>
            <a:lvl1pPr algn="l">
              <a:buNone/>
              <a:defRPr sz="4000" b="0" cap="none"/>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5AC6C431-8F95-4100-AF86-BB2237FBB3E5}" type="datetime1">
              <a:rPr lang="pl-PL" smtClean="0"/>
              <a:pPr/>
              <a:t>2020-04-06</a:t>
            </a:fld>
            <a:endParaRPr lang="pl-PL"/>
          </a:p>
        </p:txBody>
      </p:sp>
      <p:sp>
        <p:nvSpPr>
          <p:cNvPr id="5" name="Symbol zastępczy stopki 4"/>
          <p:cNvSpPr>
            <a:spLocks noGrp="1"/>
          </p:cNvSpPr>
          <p:nvPr>
            <p:ph type="ftr" sz="quarter" idx="11"/>
          </p:nvPr>
        </p:nvSpPr>
        <p:spPr>
          <a:xfrm>
            <a:off x="800100" y="6172200"/>
            <a:ext cx="4000500" cy="457200"/>
          </a:xfrm>
        </p:spPr>
        <p:txBody>
          <a:bodyPr/>
          <a:lstStyle/>
          <a:p>
            <a:r>
              <a:rPr lang="pl-PL" smtClean="0"/>
              <a:t>52. Bielizna stołowa. Sposoby nakrywania i składania obrusa</a:t>
            </a:r>
            <a:endParaRPr lang="pl-PL"/>
          </a:p>
        </p:txBody>
      </p:sp>
      <p:sp>
        <p:nvSpPr>
          <p:cNvPr id="7" name="Prostokąt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ostokąt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ostokąt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146304" y="6208776"/>
            <a:ext cx="457200" cy="457200"/>
          </a:xfrm>
        </p:spPr>
        <p:txBody>
          <a:bodyPr/>
          <a:lstStyle/>
          <a:p>
            <a:fld id="{0FE31507-D84A-4159-92A8-9C18D8A40926}"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B7F46660-F092-4C25-8968-9E74971F319F}" type="datetime1">
              <a:rPr lang="pl-PL" smtClean="0"/>
              <a:pPr/>
              <a:t>2020-04-06</a:t>
            </a:fld>
            <a:endParaRPr lang="pl-PL"/>
          </a:p>
        </p:txBody>
      </p:sp>
      <p:sp>
        <p:nvSpPr>
          <p:cNvPr id="6" name="Symbol zastępczy stopki 5"/>
          <p:cNvSpPr>
            <a:spLocks noGrp="1"/>
          </p:cNvSpPr>
          <p:nvPr>
            <p:ph type="ftr" sz="quarter" idx="11"/>
          </p:nvPr>
        </p:nvSpPr>
        <p:spPr/>
        <p:txBody>
          <a:bodyPr/>
          <a:lstStyle/>
          <a:p>
            <a:r>
              <a:rPr lang="pl-PL" smtClean="0"/>
              <a:t>52. Bielizna stołowa. Sposoby nakrywania i składania obrusa</a:t>
            </a:r>
            <a:endParaRPr lang="pl-PL"/>
          </a:p>
        </p:txBody>
      </p:sp>
      <p:sp>
        <p:nvSpPr>
          <p:cNvPr id="7" name="Symbol zastępczy numeru slajdu 6"/>
          <p:cNvSpPr>
            <a:spLocks noGrp="1"/>
          </p:cNvSpPr>
          <p:nvPr>
            <p:ph type="sldNum" sz="quarter" idx="12"/>
          </p:nvPr>
        </p:nvSpPr>
        <p:spPr/>
        <p:txBody>
          <a:bodyPr/>
          <a:lstStyle/>
          <a:p>
            <a:fld id="{0FE31507-D84A-4159-92A8-9C18D8A40926}" type="slidenum">
              <a:rPr lang="pl-PL" smtClean="0"/>
              <a:pPr/>
              <a:t>‹#›</a:t>
            </a:fld>
            <a:endParaRPr lang="pl-PL"/>
          </a:p>
        </p:txBody>
      </p:sp>
      <p:sp>
        <p:nvSpPr>
          <p:cNvPr id="9" name="Symbol zastępczy zawartości 8"/>
          <p:cNvSpPr>
            <a:spLocks noGrp="1"/>
          </p:cNvSpPr>
          <p:nvPr>
            <p:ph sz="quarter" idx="1"/>
          </p:nvPr>
        </p:nvSpPr>
        <p:spPr>
          <a:xfrm>
            <a:off x="914400" y="1447800"/>
            <a:ext cx="374904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933950" y="1447800"/>
            <a:ext cx="374904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914400" y="273050"/>
            <a:ext cx="7772400" cy="1143000"/>
          </a:xfrm>
        </p:spPr>
        <p:txBody>
          <a:bodyPr anchor="b" anchorCtr="0"/>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7" name="Symbol zastępczy daty 6"/>
          <p:cNvSpPr>
            <a:spLocks noGrp="1"/>
          </p:cNvSpPr>
          <p:nvPr>
            <p:ph type="dt" sz="half" idx="10"/>
          </p:nvPr>
        </p:nvSpPr>
        <p:spPr/>
        <p:txBody>
          <a:bodyPr/>
          <a:lstStyle/>
          <a:p>
            <a:fld id="{983901E4-326E-4A68-AE81-AA4D343A2FF3}" type="datetime1">
              <a:rPr lang="pl-PL" smtClean="0"/>
              <a:pPr/>
              <a:t>2020-04-06</a:t>
            </a:fld>
            <a:endParaRPr lang="pl-PL"/>
          </a:p>
        </p:txBody>
      </p:sp>
      <p:sp>
        <p:nvSpPr>
          <p:cNvPr id="8" name="Symbol zastępczy stopki 7"/>
          <p:cNvSpPr>
            <a:spLocks noGrp="1"/>
          </p:cNvSpPr>
          <p:nvPr>
            <p:ph type="ftr" sz="quarter" idx="11"/>
          </p:nvPr>
        </p:nvSpPr>
        <p:spPr/>
        <p:txBody>
          <a:bodyPr/>
          <a:lstStyle/>
          <a:p>
            <a:r>
              <a:rPr lang="pl-PL" smtClean="0"/>
              <a:t>52. Bielizna stołowa. Sposoby nakrywania i składania obrusa</a:t>
            </a:r>
            <a:endParaRPr lang="pl-PL"/>
          </a:p>
        </p:txBody>
      </p:sp>
      <p:sp>
        <p:nvSpPr>
          <p:cNvPr id="9" name="Symbol zastępczy numeru slajdu 8"/>
          <p:cNvSpPr>
            <a:spLocks noGrp="1"/>
          </p:cNvSpPr>
          <p:nvPr>
            <p:ph type="sldNum" sz="quarter" idx="12"/>
          </p:nvPr>
        </p:nvSpPr>
        <p:spPr/>
        <p:txBody>
          <a:bodyPr/>
          <a:lstStyle/>
          <a:p>
            <a:fld id="{0FE31507-D84A-4159-92A8-9C18D8A40926}" type="slidenum">
              <a:rPr lang="pl-PL" smtClean="0"/>
              <a:pPr/>
              <a:t>‹#›</a:t>
            </a:fld>
            <a:endParaRPr lang="pl-PL"/>
          </a:p>
        </p:txBody>
      </p:sp>
      <p:sp>
        <p:nvSpPr>
          <p:cNvPr id="11" name="Symbol zastępczy zawartości 10"/>
          <p:cNvSpPr>
            <a:spLocks noGrp="1"/>
          </p:cNvSpPr>
          <p:nvPr>
            <p:ph sz="half" idx="2"/>
          </p:nvPr>
        </p:nvSpPr>
        <p:spPr>
          <a:xfrm>
            <a:off x="914400" y="2247900"/>
            <a:ext cx="3733800" cy="38862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4"/>
          </p:nvPr>
        </p:nvSpPr>
        <p:spPr>
          <a:xfrm>
            <a:off x="4953000" y="2247900"/>
            <a:ext cx="3733800" cy="38862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6F2218FD-0847-4AB8-B902-BCB6D8D3C24A}" type="datetime1">
              <a:rPr lang="pl-PL" smtClean="0"/>
              <a:pPr/>
              <a:t>2020-04-06</a:t>
            </a:fld>
            <a:endParaRPr lang="pl-PL"/>
          </a:p>
        </p:txBody>
      </p:sp>
      <p:sp>
        <p:nvSpPr>
          <p:cNvPr id="4" name="Symbol zastępczy stopki 3"/>
          <p:cNvSpPr>
            <a:spLocks noGrp="1"/>
          </p:cNvSpPr>
          <p:nvPr>
            <p:ph type="ftr" sz="quarter" idx="11"/>
          </p:nvPr>
        </p:nvSpPr>
        <p:spPr/>
        <p:txBody>
          <a:bodyPr/>
          <a:lstStyle/>
          <a:p>
            <a:r>
              <a:rPr lang="pl-PL" smtClean="0"/>
              <a:t>52. Bielizna stołowa. Sposoby nakrywania i składania obrusa</a:t>
            </a:r>
            <a:endParaRPr lang="pl-PL"/>
          </a:p>
        </p:txBody>
      </p:sp>
      <p:sp>
        <p:nvSpPr>
          <p:cNvPr id="5" name="Symbol zastępczy numeru slajdu 4"/>
          <p:cNvSpPr>
            <a:spLocks noGrp="1"/>
          </p:cNvSpPr>
          <p:nvPr>
            <p:ph type="sldNum" sz="quarter" idx="12"/>
          </p:nvPr>
        </p:nvSpPr>
        <p:spPr/>
        <p:txBody>
          <a:bodyPr/>
          <a:lstStyle/>
          <a:p>
            <a:fld id="{0FE31507-D84A-4159-92A8-9C18D8A4092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773A3C8-2820-457C-A580-9E3961D8564D}" type="datetime1">
              <a:rPr lang="pl-PL" smtClean="0"/>
              <a:pPr/>
              <a:t>2020-04-06</a:t>
            </a:fld>
            <a:endParaRPr lang="pl-PL"/>
          </a:p>
        </p:txBody>
      </p:sp>
      <p:sp>
        <p:nvSpPr>
          <p:cNvPr id="3" name="Symbol zastępczy stopki 2"/>
          <p:cNvSpPr>
            <a:spLocks noGrp="1"/>
          </p:cNvSpPr>
          <p:nvPr>
            <p:ph type="ftr" sz="quarter" idx="11"/>
          </p:nvPr>
        </p:nvSpPr>
        <p:spPr/>
        <p:txBody>
          <a:bodyPr/>
          <a:lstStyle/>
          <a:p>
            <a:r>
              <a:rPr lang="pl-PL" smtClean="0"/>
              <a:t>52. Bielizna stołowa. Sposoby nakrywania i składania obrusa</a:t>
            </a:r>
            <a:endParaRPr lang="pl-PL"/>
          </a:p>
        </p:txBody>
      </p:sp>
      <p:sp>
        <p:nvSpPr>
          <p:cNvPr id="4" name="Symbol zastępczy numeru slajdu 3"/>
          <p:cNvSpPr>
            <a:spLocks noGrp="1"/>
          </p:cNvSpPr>
          <p:nvPr>
            <p:ph type="sldNum" sz="quarter" idx="12"/>
          </p:nvPr>
        </p:nvSpPr>
        <p:spPr/>
        <p:txBody>
          <a:bodyPr/>
          <a:lstStyle/>
          <a:p>
            <a:fld id="{0FE31507-D84A-4159-92A8-9C18D8A4092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Prostokąt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Prostokąt zaokrąglony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914400" y="273050"/>
            <a:ext cx="7772400" cy="1143000"/>
          </a:xfrm>
        </p:spPr>
        <p:txBody>
          <a:bodyPr anchor="b" anchorCtr="0"/>
          <a:lstStyle>
            <a:lvl1pPr algn="l">
              <a:buNone/>
              <a:defRPr sz="4000" b="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BBB8F725-BD4F-47F8-8F20-D13F7DA3C213}" type="datetime1">
              <a:rPr lang="pl-PL" smtClean="0"/>
              <a:pPr/>
              <a:t>2020-04-06</a:t>
            </a:fld>
            <a:endParaRPr lang="pl-PL"/>
          </a:p>
        </p:txBody>
      </p:sp>
      <p:sp>
        <p:nvSpPr>
          <p:cNvPr id="6" name="Symbol zastępczy stopki 5"/>
          <p:cNvSpPr>
            <a:spLocks noGrp="1"/>
          </p:cNvSpPr>
          <p:nvPr>
            <p:ph type="ftr" sz="quarter" idx="11"/>
          </p:nvPr>
        </p:nvSpPr>
        <p:spPr/>
        <p:txBody>
          <a:bodyPr/>
          <a:lstStyle/>
          <a:p>
            <a:r>
              <a:rPr lang="pl-PL" smtClean="0"/>
              <a:t>52. Bielizna stołowa. Sposoby nakrywania i składania obrusa</a:t>
            </a:r>
            <a:endParaRPr lang="pl-PL"/>
          </a:p>
        </p:txBody>
      </p:sp>
      <p:sp>
        <p:nvSpPr>
          <p:cNvPr id="7" name="Symbol zastępczy numeru slajdu 6"/>
          <p:cNvSpPr>
            <a:spLocks noGrp="1"/>
          </p:cNvSpPr>
          <p:nvPr>
            <p:ph type="sldNum" sz="quarter" idx="12"/>
          </p:nvPr>
        </p:nvSpPr>
        <p:spPr/>
        <p:txBody>
          <a:bodyPr/>
          <a:lstStyle/>
          <a:p>
            <a:fld id="{0FE31507-D84A-4159-92A8-9C18D8A40926}" type="slidenum">
              <a:rPr lang="pl-PL" smtClean="0"/>
              <a:pPr/>
              <a:t>‹#›</a:t>
            </a:fld>
            <a:endParaRPr lang="pl-PL"/>
          </a:p>
        </p:txBody>
      </p:sp>
      <p:sp>
        <p:nvSpPr>
          <p:cNvPr id="11" name="Symbol zastępczy zawartości 10"/>
          <p:cNvSpPr>
            <a:spLocks noGrp="1"/>
          </p:cNvSpPr>
          <p:nvPr>
            <p:ph sz="quarter" idx="1"/>
          </p:nvPr>
        </p:nvSpPr>
        <p:spPr>
          <a:xfrm>
            <a:off x="2971800" y="1600200"/>
            <a:ext cx="5715000" cy="44958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67975F50-FE93-4183-B85E-777973AD10D7}" type="datetime1">
              <a:rPr lang="pl-PL" smtClean="0"/>
              <a:pPr/>
              <a:t>2020-04-06</a:t>
            </a:fld>
            <a:endParaRPr lang="pl-PL"/>
          </a:p>
        </p:txBody>
      </p:sp>
      <p:sp>
        <p:nvSpPr>
          <p:cNvPr id="6" name="Symbol zastępczy stopki 5"/>
          <p:cNvSpPr>
            <a:spLocks noGrp="1"/>
          </p:cNvSpPr>
          <p:nvPr>
            <p:ph type="ftr" sz="quarter" idx="11"/>
          </p:nvPr>
        </p:nvSpPr>
        <p:spPr>
          <a:xfrm>
            <a:off x="914400" y="6172200"/>
            <a:ext cx="3886200" cy="457200"/>
          </a:xfrm>
        </p:spPr>
        <p:txBody>
          <a:bodyPr/>
          <a:lstStyle/>
          <a:p>
            <a:r>
              <a:rPr lang="pl-PL" smtClean="0"/>
              <a:t>52. Bielizna stołowa. Sposoby nakrywania i składania obrusa</a:t>
            </a:r>
            <a:endParaRPr lang="pl-PL"/>
          </a:p>
        </p:txBody>
      </p:sp>
      <p:sp>
        <p:nvSpPr>
          <p:cNvPr id="7" name="Symbol zastępczy numeru slajdu 6"/>
          <p:cNvSpPr>
            <a:spLocks noGrp="1"/>
          </p:cNvSpPr>
          <p:nvPr>
            <p:ph type="sldNum" sz="quarter" idx="12"/>
          </p:nvPr>
        </p:nvSpPr>
        <p:spPr>
          <a:xfrm>
            <a:off x="146304" y="6208776"/>
            <a:ext cx="457200" cy="457200"/>
          </a:xfrm>
        </p:spPr>
        <p:txBody>
          <a:bodyPr/>
          <a:lstStyle/>
          <a:p>
            <a:fld id="{0FE31507-D84A-4159-92A8-9C18D8A40926}" type="slidenum">
              <a:rPr lang="pl-PL" smtClean="0"/>
              <a:pPr/>
              <a:t>‹#›</a:t>
            </a:fld>
            <a:endParaRPr lang="pl-PL"/>
          </a:p>
        </p:txBody>
      </p:sp>
      <p:sp>
        <p:nvSpPr>
          <p:cNvPr id="11" name="Prostokąt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ostokąt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rostokąt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Symbol zastępczy obraz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pl-PL" smtClean="0"/>
              <a:t>Kliknij ikonę, aby dodać obraz</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rostokąt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Prostokąt zaokrąglony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Symbol zastępczy tytułu 21"/>
          <p:cNvSpPr>
            <a:spLocks noGrp="1"/>
          </p:cNvSpPr>
          <p:nvPr>
            <p:ph type="title"/>
          </p:nvPr>
        </p:nvSpPr>
        <p:spPr>
          <a:xfrm>
            <a:off x="914400" y="274638"/>
            <a:ext cx="7772400" cy="1143000"/>
          </a:xfrm>
          <a:prstGeom prst="rect">
            <a:avLst/>
          </a:prstGeom>
        </p:spPr>
        <p:txBody>
          <a:bodyPr bIns="91440" anchor="b" anchorCtr="0">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A39D362-F319-4D4E-BD67-F0B38FC640CD}" type="datetime1">
              <a:rPr lang="pl-PL" smtClean="0"/>
              <a:pPr/>
              <a:t>2020-04-06</a:t>
            </a:fld>
            <a:endParaRPr lang="pl-PL"/>
          </a:p>
        </p:txBody>
      </p:sp>
      <p:sp>
        <p:nvSpPr>
          <p:cNvPr id="3" name="Symbol zastępczy stopki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pl-PL" smtClean="0"/>
              <a:t>52. Bielizna stołowa. Sposoby nakrywania i składania obrusa</a:t>
            </a:r>
            <a:endParaRPr lang="pl-PL"/>
          </a:p>
        </p:txBody>
      </p:sp>
      <p:sp>
        <p:nvSpPr>
          <p:cNvPr id="23" name="Symbol zastępczy numeru slajd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FE31507-D84A-4159-92A8-9C18D8A4092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467544" y="476672"/>
            <a:ext cx="8352928" cy="461665"/>
          </a:xfrm>
          <a:prstGeom prst="rect">
            <a:avLst/>
          </a:prstGeom>
        </p:spPr>
        <p:style>
          <a:lnRef idx="1">
            <a:schemeClr val="accent5"/>
          </a:lnRef>
          <a:fillRef idx="1002">
            <a:schemeClr val="dk2"/>
          </a:fillRef>
          <a:effectRef idx="2">
            <a:schemeClr val="accent5"/>
          </a:effectRef>
          <a:fontRef idx="minor">
            <a:schemeClr val="lt1"/>
          </a:fontRef>
        </p:style>
        <p:txBody>
          <a:bodyPr wrap="square" rtlCol="0">
            <a:spAutoFit/>
          </a:bodyPr>
          <a:lstStyle/>
          <a:p>
            <a:pPr algn="ctr"/>
            <a:r>
              <a:rPr lang="pl-PL" sz="2400" b="1" dirty="0" smtClean="0">
                <a:latin typeface="Arial" pitchFamily="34" charset="0"/>
                <a:cs typeface="Arial" pitchFamily="34" charset="0"/>
              </a:rPr>
              <a:t>Rozdział 32</a:t>
            </a:r>
            <a:endParaRPr lang="pl-PL" sz="2400" b="1" dirty="0">
              <a:latin typeface="Arial" pitchFamily="34" charset="0"/>
              <a:cs typeface="Arial" pitchFamily="34" charset="0"/>
            </a:endParaRPr>
          </a:p>
        </p:txBody>
      </p:sp>
      <p:pic>
        <p:nvPicPr>
          <p:cNvPr id="6" name="Symbol zastępczy zawartości 5" descr="okladka4.jpg"/>
          <p:cNvPicPr>
            <a:picLocks noGrp="1" noChangeAspect="1"/>
          </p:cNvPicPr>
          <p:nvPr>
            <p:ph sz="quarter" idx="1"/>
          </p:nvPr>
        </p:nvPicPr>
        <p:blipFill>
          <a:blip r:embed="rId2" cstate="print"/>
          <a:stretch>
            <a:fillRect/>
          </a:stretch>
        </p:blipFill>
        <p:spPr>
          <a:xfrm>
            <a:off x="1349421" y="1052736"/>
            <a:ext cx="6445159" cy="5399999"/>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p:cNvSpPr>
            <a:spLocks noGrp="1"/>
          </p:cNvSpPr>
          <p:nvPr>
            <p:ph sz="quarter" idx="1"/>
          </p:nvPr>
        </p:nvSpPr>
        <p:spPr>
          <a:xfrm>
            <a:off x="107504" y="1593304"/>
            <a:ext cx="8568952" cy="5264696"/>
          </a:xfrm>
        </p:spPr>
        <p:txBody>
          <a:bodyPr>
            <a:normAutofit/>
          </a:bodyPr>
          <a:lstStyle/>
          <a:p>
            <a:pPr>
              <a:buNone/>
            </a:pPr>
            <a:r>
              <a:rPr lang="pl-PL" sz="1800" dirty="0" smtClean="0">
                <a:solidFill>
                  <a:srgbClr val="040404"/>
                </a:solidFill>
                <a:latin typeface="Arial" pitchFamily="34" charset="0"/>
                <a:cs typeface="Arial" pitchFamily="34" charset="0"/>
              </a:rPr>
              <a:t>    Do przekazywania wiadomości używamy tzw. </a:t>
            </a:r>
            <a:r>
              <a:rPr lang="pl-PL" sz="1800" dirty="0" err="1" smtClean="0">
                <a:solidFill>
                  <a:srgbClr val="040404"/>
                </a:solidFill>
                <a:latin typeface="Arial" pitchFamily="34" charset="0"/>
                <a:cs typeface="Arial" pitchFamily="34" charset="0"/>
              </a:rPr>
              <a:t>message</a:t>
            </a:r>
            <a:r>
              <a:rPr lang="pl-PL" sz="1800" dirty="0" smtClean="0">
                <a:solidFill>
                  <a:srgbClr val="040404"/>
                </a:solidFill>
                <a:latin typeface="Arial" pitchFamily="34" charset="0"/>
                <a:cs typeface="Arial" pitchFamily="34" charset="0"/>
              </a:rPr>
              <a:t> - to druk, na którym przekazujemy gościowi informacje pozostawione dla niego w recepcji.</a:t>
            </a:r>
            <a:br>
              <a:rPr lang="pl-PL" sz="1800" dirty="0" smtClean="0">
                <a:solidFill>
                  <a:srgbClr val="040404"/>
                </a:solidFill>
                <a:latin typeface="Arial" pitchFamily="34" charset="0"/>
                <a:cs typeface="Arial" pitchFamily="34" charset="0"/>
              </a:rPr>
            </a:br>
            <a:r>
              <a:rPr lang="pl-PL" sz="1800" dirty="0" smtClean="0">
                <a:solidFill>
                  <a:srgbClr val="040404"/>
                </a:solidFill>
                <a:latin typeface="Arial" pitchFamily="34" charset="0"/>
                <a:cs typeface="Arial" pitchFamily="34" charset="0"/>
              </a:rPr>
              <a:t>„</a:t>
            </a:r>
            <a:r>
              <a:rPr lang="pl-PL" sz="1800" dirty="0" err="1" smtClean="0">
                <a:solidFill>
                  <a:srgbClr val="040404"/>
                </a:solidFill>
                <a:latin typeface="Arial" pitchFamily="34" charset="0"/>
                <a:cs typeface="Arial" pitchFamily="34" charset="0"/>
              </a:rPr>
              <a:t>Message</a:t>
            </a:r>
            <a:r>
              <a:rPr lang="pl-PL" sz="1800" dirty="0" smtClean="0">
                <a:solidFill>
                  <a:srgbClr val="040404"/>
                </a:solidFill>
                <a:latin typeface="Arial" pitchFamily="34" charset="0"/>
                <a:cs typeface="Arial" pitchFamily="34" charset="0"/>
              </a:rPr>
              <a:t>” może mieć formę koperty, w której po rozłożeniu ukazuje się wiadomość.</a:t>
            </a:r>
          </a:p>
          <a:p>
            <a:pPr>
              <a:buNone/>
            </a:pPr>
            <a:endParaRPr lang="pl-PL" sz="1800" dirty="0" smtClean="0">
              <a:solidFill>
                <a:srgbClr val="040404"/>
              </a:solidFill>
              <a:latin typeface="Arial" pitchFamily="34" charset="0"/>
              <a:cs typeface="Arial" pitchFamily="34" charset="0"/>
            </a:endParaRPr>
          </a:p>
          <a:p>
            <a:pPr>
              <a:buNone/>
            </a:pPr>
            <a:r>
              <a:rPr lang="pl-PL" sz="1800" b="1" dirty="0" smtClean="0">
                <a:solidFill>
                  <a:srgbClr val="040404"/>
                </a:solidFill>
                <a:latin typeface="Arial" pitchFamily="34" charset="0"/>
                <a:cs typeface="Arial" pitchFamily="34" charset="0"/>
              </a:rPr>
              <a:t>    Druk taki powinien zawierać:</a:t>
            </a:r>
            <a:endParaRPr lang="pl-PL" sz="1800" dirty="0" smtClean="0">
              <a:solidFill>
                <a:srgbClr val="040404"/>
              </a:solidFill>
              <a:latin typeface="Arial" pitchFamily="34" charset="0"/>
              <a:cs typeface="Arial" pitchFamily="34" charset="0"/>
            </a:endParaRPr>
          </a:p>
          <a:p>
            <a:r>
              <a:rPr lang="pl-PL" sz="1800" dirty="0" smtClean="0">
                <a:solidFill>
                  <a:srgbClr val="040404"/>
                </a:solidFill>
                <a:latin typeface="Arial" pitchFamily="34" charset="0"/>
                <a:cs typeface="Arial" pitchFamily="34" charset="0"/>
              </a:rPr>
              <a:t>Imię i nazwisko osoby przekazującej wiadomość;</a:t>
            </a:r>
          </a:p>
          <a:p>
            <a:r>
              <a:rPr lang="pl-PL" sz="1800" dirty="0" smtClean="0">
                <a:solidFill>
                  <a:srgbClr val="040404"/>
                </a:solidFill>
                <a:latin typeface="Arial" pitchFamily="34" charset="0"/>
                <a:cs typeface="Arial" pitchFamily="34" charset="0"/>
              </a:rPr>
              <a:t>Numer kontaktowy do osoby przekazującej wiadomość, nazwę firmy;</a:t>
            </a:r>
          </a:p>
          <a:p>
            <a:r>
              <a:rPr lang="pl-PL" sz="1800" dirty="0" smtClean="0">
                <a:solidFill>
                  <a:srgbClr val="040404"/>
                </a:solidFill>
                <a:latin typeface="Arial" pitchFamily="34" charset="0"/>
                <a:cs typeface="Arial" pitchFamily="34" charset="0"/>
              </a:rPr>
              <a:t>Datę i godzinę przyjęcia wiadomości;</a:t>
            </a:r>
          </a:p>
          <a:p>
            <a:r>
              <a:rPr lang="pl-PL" sz="1800" dirty="0" smtClean="0">
                <a:solidFill>
                  <a:srgbClr val="040404"/>
                </a:solidFill>
                <a:latin typeface="Arial" pitchFamily="34" charset="0"/>
                <a:cs typeface="Arial" pitchFamily="34" charset="0"/>
              </a:rPr>
              <a:t>Formę przyjęcia wiadomości (osobiście, telefonicznie, pisemnie);</a:t>
            </a:r>
          </a:p>
          <a:p>
            <a:r>
              <a:rPr lang="pl-PL" sz="1800" dirty="0" smtClean="0">
                <a:solidFill>
                  <a:srgbClr val="040404"/>
                </a:solidFill>
                <a:latin typeface="Arial" pitchFamily="34" charset="0"/>
                <a:cs typeface="Arial" pitchFamily="34" charset="0"/>
              </a:rPr>
              <a:t>Nazwisko i imię gościa, do którego adresowana jest wiadomość;</a:t>
            </a:r>
          </a:p>
          <a:p>
            <a:r>
              <a:rPr lang="pl-PL" sz="1800" dirty="0" smtClean="0">
                <a:solidFill>
                  <a:srgbClr val="040404"/>
                </a:solidFill>
                <a:latin typeface="Arial" pitchFamily="34" charset="0"/>
                <a:cs typeface="Arial" pitchFamily="34" charset="0"/>
              </a:rPr>
              <a:t>Treść wiadomości;</a:t>
            </a:r>
          </a:p>
          <a:p>
            <a:r>
              <a:rPr lang="pl-PL" sz="1800" dirty="0" smtClean="0">
                <a:solidFill>
                  <a:srgbClr val="040404"/>
                </a:solidFill>
                <a:latin typeface="Arial" pitchFamily="34" charset="0"/>
                <a:cs typeface="Arial" pitchFamily="34" charset="0"/>
              </a:rPr>
              <a:t>Podpis osoby przyjmującej wiadomość.</a:t>
            </a:r>
          </a:p>
          <a:p>
            <a:pPr>
              <a:buNone/>
            </a:pPr>
            <a:endParaRPr lang="pl-PL" sz="1800" dirty="0"/>
          </a:p>
        </p:txBody>
      </p:sp>
      <p:sp>
        <p:nvSpPr>
          <p:cNvPr id="6" name="pole tekstowe 5"/>
          <p:cNvSpPr txBox="1"/>
          <p:nvPr/>
        </p:nvSpPr>
        <p:spPr>
          <a:xfrm>
            <a:off x="395536" y="807095"/>
            <a:ext cx="8352928" cy="461665"/>
          </a:xfrm>
          <a:prstGeom prst="rect">
            <a:avLst/>
          </a:prstGeom>
        </p:spPr>
        <p:style>
          <a:lnRef idx="1">
            <a:schemeClr val="accent5"/>
          </a:lnRef>
          <a:fillRef idx="1002">
            <a:schemeClr val="dk2"/>
          </a:fillRef>
          <a:effectRef idx="2">
            <a:schemeClr val="accent5"/>
          </a:effectRef>
          <a:fontRef idx="minor">
            <a:schemeClr val="lt1"/>
          </a:fontRef>
        </p:style>
        <p:txBody>
          <a:bodyPr wrap="square" rtlCol="0">
            <a:spAutoFit/>
          </a:bodyPr>
          <a:lstStyle/>
          <a:p>
            <a:r>
              <a:rPr lang="pl-PL" sz="2400" b="1" dirty="0" smtClean="0">
                <a:latin typeface="Arial" pitchFamily="34" charset="0"/>
                <a:cs typeface="Arial" pitchFamily="34" charset="0"/>
              </a:rPr>
              <a:t>Wiadomości</a:t>
            </a:r>
            <a:endParaRPr lang="pl-PL" sz="2400" b="1" dirty="0">
              <a:latin typeface="Arial" pitchFamily="34" charset="0"/>
              <a:cs typeface="Arial" pitchFamily="34" charset="0"/>
            </a:endParaRPr>
          </a:p>
        </p:txBody>
      </p:sp>
      <p:sp>
        <p:nvSpPr>
          <p:cNvPr id="7" name="Symbol zastępczy stopki 2"/>
          <p:cNvSpPr>
            <a:spLocks noGrp="1"/>
          </p:cNvSpPr>
          <p:nvPr>
            <p:ph type="ftr" sz="quarter" idx="11"/>
          </p:nvPr>
        </p:nvSpPr>
        <p:spPr>
          <a:xfrm>
            <a:off x="395536" y="235496"/>
            <a:ext cx="6696744" cy="457200"/>
          </a:xfrm>
        </p:spPr>
        <p:txBody>
          <a:bodyPr/>
          <a:lstStyle/>
          <a:p>
            <a:r>
              <a:rPr lang="pl-PL" sz="1100" b="1" dirty="0" smtClean="0">
                <a:latin typeface="Arial" pitchFamily="34" charset="0"/>
                <a:cs typeface="Arial" pitchFamily="34" charset="0"/>
              </a:rPr>
              <a:t>Rozdział 32. Obsługa gościa w trakcie pobytu w hotelu</a:t>
            </a:r>
            <a:endParaRPr lang="pl-PL" sz="11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395536" y="807095"/>
            <a:ext cx="8352928" cy="461665"/>
          </a:xfrm>
          <a:prstGeom prst="rect">
            <a:avLst/>
          </a:prstGeom>
        </p:spPr>
        <p:style>
          <a:lnRef idx="1">
            <a:schemeClr val="accent5"/>
          </a:lnRef>
          <a:fillRef idx="1002">
            <a:schemeClr val="dk2"/>
          </a:fillRef>
          <a:effectRef idx="2">
            <a:schemeClr val="accent5"/>
          </a:effectRef>
          <a:fontRef idx="minor">
            <a:schemeClr val="lt1"/>
          </a:fontRef>
        </p:style>
        <p:txBody>
          <a:bodyPr wrap="square" rtlCol="0">
            <a:spAutoFit/>
          </a:bodyPr>
          <a:lstStyle/>
          <a:p>
            <a:r>
              <a:rPr lang="pl-PL" sz="2400" b="1" dirty="0" smtClean="0">
                <a:latin typeface="Arial" pitchFamily="34" charset="0"/>
                <a:cs typeface="Arial" pitchFamily="34" charset="0"/>
              </a:rPr>
              <a:t>Wiadomości -  tzw. </a:t>
            </a:r>
            <a:r>
              <a:rPr lang="pl-PL" sz="2400" b="1" dirty="0" err="1" smtClean="0">
                <a:latin typeface="Arial" pitchFamily="34" charset="0"/>
                <a:cs typeface="Arial" pitchFamily="34" charset="0"/>
              </a:rPr>
              <a:t>message</a:t>
            </a:r>
            <a:endParaRPr lang="pl-PL" sz="2400" b="1" dirty="0">
              <a:latin typeface="Arial" pitchFamily="34" charset="0"/>
              <a:cs typeface="Arial" pitchFamily="34" charset="0"/>
            </a:endParaRPr>
          </a:p>
        </p:txBody>
      </p:sp>
      <p:sp>
        <p:nvSpPr>
          <p:cNvPr id="7" name="Symbol zastępczy stopki 2"/>
          <p:cNvSpPr>
            <a:spLocks noGrp="1"/>
          </p:cNvSpPr>
          <p:nvPr>
            <p:ph type="ftr" sz="quarter" idx="11"/>
          </p:nvPr>
        </p:nvSpPr>
        <p:spPr>
          <a:xfrm>
            <a:off x="395536" y="235496"/>
            <a:ext cx="6696744" cy="457200"/>
          </a:xfrm>
        </p:spPr>
        <p:txBody>
          <a:bodyPr/>
          <a:lstStyle/>
          <a:p>
            <a:r>
              <a:rPr lang="pl-PL" sz="1100" b="1" dirty="0" smtClean="0">
                <a:latin typeface="Arial" pitchFamily="34" charset="0"/>
                <a:cs typeface="Arial" pitchFamily="34" charset="0"/>
              </a:rPr>
              <a:t>Rozdział 32. Obsługa gościa w trakcie pobytu w hotelu</a:t>
            </a:r>
            <a:endParaRPr lang="pl-PL" sz="1100" b="1" dirty="0">
              <a:latin typeface="Arial" pitchFamily="34" charset="0"/>
              <a:cs typeface="Arial" pitchFamily="34" charset="0"/>
            </a:endParaRPr>
          </a:p>
        </p:txBody>
      </p:sp>
      <p:pic>
        <p:nvPicPr>
          <p:cNvPr id="8" name="Symbol zastępczy zawartości 7" descr="32.9.jpg"/>
          <p:cNvPicPr>
            <a:picLocks noGrp="1" noChangeAspect="1"/>
          </p:cNvPicPr>
          <p:nvPr>
            <p:ph sz="quarter" idx="1"/>
          </p:nvPr>
        </p:nvPicPr>
        <p:blipFill>
          <a:blip r:embed="rId2" cstate="print"/>
          <a:stretch>
            <a:fillRect/>
          </a:stretch>
        </p:blipFill>
        <p:spPr>
          <a:xfrm>
            <a:off x="129841" y="1700808"/>
            <a:ext cx="8884318" cy="4320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395536" y="807095"/>
            <a:ext cx="8352928" cy="461665"/>
          </a:xfrm>
          <a:prstGeom prst="rect">
            <a:avLst/>
          </a:prstGeom>
        </p:spPr>
        <p:style>
          <a:lnRef idx="1">
            <a:schemeClr val="accent5"/>
          </a:lnRef>
          <a:fillRef idx="1002">
            <a:schemeClr val="dk2"/>
          </a:fillRef>
          <a:effectRef idx="2">
            <a:schemeClr val="accent5"/>
          </a:effectRef>
          <a:fontRef idx="minor">
            <a:schemeClr val="lt1"/>
          </a:fontRef>
        </p:style>
        <p:txBody>
          <a:bodyPr wrap="square" rtlCol="0">
            <a:spAutoFit/>
          </a:bodyPr>
          <a:lstStyle/>
          <a:p>
            <a:r>
              <a:rPr lang="pl-PL" sz="2400" b="1" dirty="0" smtClean="0">
                <a:latin typeface="Arial" pitchFamily="34" charset="0"/>
                <a:cs typeface="Arial" pitchFamily="34" charset="0"/>
              </a:rPr>
              <a:t>Wiadomości</a:t>
            </a:r>
            <a:endParaRPr lang="pl-PL" sz="2400" b="1" dirty="0">
              <a:latin typeface="Arial" pitchFamily="34" charset="0"/>
              <a:cs typeface="Arial" pitchFamily="34" charset="0"/>
            </a:endParaRPr>
          </a:p>
        </p:txBody>
      </p:sp>
      <p:sp>
        <p:nvSpPr>
          <p:cNvPr id="7" name="Symbol zastępczy stopki 2"/>
          <p:cNvSpPr>
            <a:spLocks noGrp="1"/>
          </p:cNvSpPr>
          <p:nvPr>
            <p:ph type="ftr" sz="quarter" idx="11"/>
          </p:nvPr>
        </p:nvSpPr>
        <p:spPr>
          <a:xfrm>
            <a:off x="395536" y="235496"/>
            <a:ext cx="6696744" cy="457200"/>
          </a:xfrm>
        </p:spPr>
        <p:txBody>
          <a:bodyPr/>
          <a:lstStyle/>
          <a:p>
            <a:r>
              <a:rPr lang="pl-PL" sz="1100" b="1" dirty="0" smtClean="0">
                <a:latin typeface="Arial" pitchFamily="34" charset="0"/>
                <a:cs typeface="Arial" pitchFamily="34" charset="0"/>
              </a:rPr>
              <a:t>Rozdział 32. Obsługa gościa w trakcie pobytu w hotelu</a:t>
            </a:r>
            <a:endParaRPr lang="pl-PL" sz="1100" b="1" dirty="0">
              <a:latin typeface="Arial" pitchFamily="34" charset="0"/>
              <a:cs typeface="Arial" pitchFamily="34" charset="0"/>
            </a:endParaRPr>
          </a:p>
        </p:txBody>
      </p:sp>
      <p:sp>
        <p:nvSpPr>
          <p:cNvPr id="10" name="Symbol zastępczy zawartości 3"/>
          <p:cNvSpPr>
            <a:spLocks noGrp="1"/>
          </p:cNvSpPr>
          <p:nvPr>
            <p:ph sz="quarter" idx="1"/>
          </p:nvPr>
        </p:nvSpPr>
        <p:spPr>
          <a:xfrm>
            <a:off x="107504" y="1593304"/>
            <a:ext cx="8568952" cy="5264696"/>
          </a:xfrm>
        </p:spPr>
        <p:txBody>
          <a:bodyPr>
            <a:normAutofit/>
          </a:bodyPr>
          <a:lstStyle/>
          <a:p>
            <a:pPr>
              <a:buNone/>
            </a:pPr>
            <a:r>
              <a:rPr lang="pl-PL" sz="1800" dirty="0" smtClean="0">
                <a:solidFill>
                  <a:srgbClr val="040404"/>
                </a:solidFill>
                <a:latin typeface="Arial" pitchFamily="34" charset="0"/>
                <a:cs typeface="Arial" pitchFamily="34" charset="0"/>
              </a:rPr>
              <a:t>    Informacje powinny być dostarczone adresatowi jak najszybciej. Jeżeli gość przebywa na terenie hotelu, to czas dostarczenia wiadomości nie powinien przekraczać kilkunastu minut.</a:t>
            </a:r>
          </a:p>
          <a:p>
            <a:pPr>
              <a:buNone/>
            </a:pPr>
            <a:endParaRPr lang="pl-PL" sz="1800" dirty="0" smtClean="0">
              <a:solidFill>
                <a:srgbClr val="040404"/>
              </a:solidFill>
              <a:latin typeface="Arial" pitchFamily="34" charset="0"/>
              <a:cs typeface="Arial" pitchFamily="34" charset="0"/>
            </a:endParaRPr>
          </a:p>
          <a:p>
            <a:pPr>
              <a:buNone/>
            </a:pPr>
            <a:r>
              <a:rPr lang="pl-PL" sz="1800" b="1" dirty="0" smtClean="0">
                <a:solidFill>
                  <a:srgbClr val="040404"/>
                </a:solidFill>
                <a:latin typeface="Arial" pitchFamily="34" charset="0"/>
                <a:cs typeface="Arial" pitchFamily="34" charset="0"/>
              </a:rPr>
              <a:t>    Druki wiadomości:</a:t>
            </a:r>
            <a:endParaRPr lang="pl-PL" sz="1800" dirty="0" smtClean="0">
              <a:solidFill>
                <a:srgbClr val="040404"/>
              </a:solidFill>
              <a:latin typeface="Arial" pitchFamily="34" charset="0"/>
              <a:cs typeface="Arial" pitchFamily="34" charset="0"/>
            </a:endParaRPr>
          </a:p>
          <a:p>
            <a:r>
              <a:rPr lang="pl-PL" sz="1800" dirty="0" smtClean="0">
                <a:solidFill>
                  <a:srgbClr val="040404"/>
                </a:solidFill>
                <a:latin typeface="Arial" pitchFamily="34" charset="0"/>
                <a:cs typeface="Arial" pitchFamily="34" charset="0"/>
              </a:rPr>
              <a:t>są trwałe, </a:t>
            </a:r>
          </a:p>
          <a:p>
            <a:r>
              <a:rPr lang="pl-PL" sz="1800" dirty="0" smtClean="0">
                <a:solidFill>
                  <a:srgbClr val="040404"/>
                </a:solidFill>
                <a:latin typeface="Arial" pitchFamily="34" charset="0"/>
                <a:cs typeface="Arial" pitchFamily="34" charset="0"/>
              </a:rPr>
              <a:t>dokładniejsze, </a:t>
            </a:r>
          </a:p>
          <a:p>
            <a:r>
              <a:rPr lang="pl-PL" sz="1800" dirty="0" smtClean="0">
                <a:solidFill>
                  <a:srgbClr val="040404"/>
                </a:solidFill>
                <a:latin typeface="Arial" pitchFamily="34" charset="0"/>
                <a:cs typeface="Arial" pitchFamily="34" charset="0"/>
              </a:rPr>
              <a:t>nie pomijają szczegółów, </a:t>
            </a:r>
          </a:p>
          <a:p>
            <a:r>
              <a:rPr lang="pl-PL" sz="1800" dirty="0" smtClean="0">
                <a:solidFill>
                  <a:srgbClr val="040404"/>
                </a:solidFill>
                <a:latin typeface="Arial" pitchFamily="34" charset="0"/>
                <a:cs typeface="Arial" pitchFamily="34" charset="0"/>
              </a:rPr>
              <a:t>służą później jako dokument,</a:t>
            </a:r>
          </a:p>
          <a:p>
            <a:r>
              <a:rPr lang="pl-PL" sz="1800" dirty="0" smtClean="0">
                <a:solidFill>
                  <a:srgbClr val="040404"/>
                </a:solidFill>
                <a:latin typeface="Arial" pitchFamily="34" charset="0"/>
                <a:cs typeface="Arial" pitchFamily="34" charset="0"/>
              </a:rPr>
              <a:t>umożliwiają bezpośrednie przekazanie wiadomości,</a:t>
            </a:r>
          </a:p>
          <a:p>
            <a:r>
              <a:rPr lang="pl-PL" sz="1800" dirty="0" smtClean="0">
                <a:solidFill>
                  <a:srgbClr val="040404"/>
                </a:solidFill>
                <a:latin typeface="Arial" pitchFamily="34" charset="0"/>
                <a:cs typeface="Arial" pitchFamily="34" charset="0"/>
              </a:rPr>
              <a:t>nie można ich zapomnieć,</a:t>
            </a:r>
          </a:p>
          <a:p>
            <a:r>
              <a:rPr lang="pl-PL" sz="1800" dirty="0" smtClean="0">
                <a:solidFill>
                  <a:srgbClr val="040404"/>
                </a:solidFill>
                <a:latin typeface="Arial" pitchFamily="34" charset="0"/>
                <a:cs typeface="Arial" pitchFamily="34" charset="0"/>
              </a:rPr>
              <a:t>można w każdej chwili do nich ponownie sięgnąć.</a:t>
            </a:r>
          </a:p>
          <a:p>
            <a:pPr>
              <a:buNone/>
            </a:pPr>
            <a:endParaRPr lang="pl-PL" sz="1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395536" y="807095"/>
            <a:ext cx="8352928" cy="461665"/>
          </a:xfrm>
          <a:prstGeom prst="rect">
            <a:avLst/>
          </a:prstGeom>
        </p:spPr>
        <p:style>
          <a:lnRef idx="1">
            <a:schemeClr val="accent5"/>
          </a:lnRef>
          <a:fillRef idx="1002">
            <a:schemeClr val="dk2"/>
          </a:fillRef>
          <a:effectRef idx="2">
            <a:schemeClr val="accent5"/>
          </a:effectRef>
          <a:fontRef idx="minor">
            <a:schemeClr val="lt1"/>
          </a:fontRef>
        </p:style>
        <p:txBody>
          <a:bodyPr wrap="square" rtlCol="0">
            <a:spAutoFit/>
          </a:bodyPr>
          <a:lstStyle/>
          <a:p>
            <a:r>
              <a:rPr lang="pl-PL" sz="2400" b="1" dirty="0" smtClean="0">
                <a:latin typeface="Arial" pitchFamily="34" charset="0"/>
                <a:cs typeface="Arial" pitchFamily="34" charset="0"/>
              </a:rPr>
              <a:t>Wiadomości</a:t>
            </a:r>
            <a:endParaRPr lang="pl-PL" sz="2400" b="1" dirty="0">
              <a:latin typeface="Arial" pitchFamily="34" charset="0"/>
              <a:cs typeface="Arial" pitchFamily="34" charset="0"/>
            </a:endParaRPr>
          </a:p>
        </p:txBody>
      </p:sp>
      <p:sp>
        <p:nvSpPr>
          <p:cNvPr id="7" name="Symbol zastępczy stopki 2"/>
          <p:cNvSpPr>
            <a:spLocks noGrp="1"/>
          </p:cNvSpPr>
          <p:nvPr>
            <p:ph type="ftr" sz="quarter" idx="11"/>
          </p:nvPr>
        </p:nvSpPr>
        <p:spPr>
          <a:xfrm>
            <a:off x="395536" y="235496"/>
            <a:ext cx="6696744" cy="457200"/>
          </a:xfrm>
        </p:spPr>
        <p:txBody>
          <a:bodyPr/>
          <a:lstStyle/>
          <a:p>
            <a:r>
              <a:rPr lang="pl-PL" sz="1100" b="1" dirty="0" smtClean="0">
                <a:latin typeface="Arial" pitchFamily="34" charset="0"/>
                <a:cs typeface="Arial" pitchFamily="34" charset="0"/>
              </a:rPr>
              <a:t>Rozdział 32. Obsługa gościa w trakcie pobytu w hotelu</a:t>
            </a:r>
            <a:endParaRPr lang="pl-PL" sz="1100" b="1" dirty="0">
              <a:latin typeface="Arial" pitchFamily="34" charset="0"/>
              <a:cs typeface="Arial" pitchFamily="34" charset="0"/>
            </a:endParaRPr>
          </a:p>
        </p:txBody>
      </p:sp>
      <p:sp>
        <p:nvSpPr>
          <p:cNvPr id="10" name="Symbol zastępczy zawartości 3"/>
          <p:cNvSpPr>
            <a:spLocks noGrp="1"/>
          </p:cNvSpPr>
          <p:nvPr>
            <p:ph sz="quarter" idx="1"/>
          </p:nvPr>
        </p:nvSpPr>
        <p:spPr>
          <a:xfrm>
            <a:off x="107504" y="1593304"/>
            <a:ext cx="3960440" cy="5264696"/>
          </a:xfrm>
        </p:spPr>
        <p:txBody>
          <a:bodyPr>
            <a:normAutofit/>
          </a:bodyPr>
          <a:lstStyle/>
          <a:p>
            <a:pPr>
              <a:buNone/>
            </a:pPr>
            <a:r>
              <a:rPr lang="pl-PL" sz="1800" b="1" dirty="0" smtClean="0">
                <a:solidFill>
                  <a:srgbClr val="040404"/>
                </a:solidFill>
                <a:latin typeface="Arial" pitchFamily="34" charset="0"/>
                <a:cs typeface="Arial" pitchFamily="34" charset="0"/>
              </a:rPr>
              <a:t>    Jak postąpić w sytuacji...?</a:t>
            </a:r>
            <a:endParaRPr lang="pl-PL" sz="1800" dirty="0" smtClean="0">
              <a:solidFill>
                <a:srgbClr val="040404"/>
              </a:solidFill>
              <a:latin typeface="Arial" pitchFamily="34" charset="0"/>
              <a:cs typeface="Arial" pitchFamily="34" charset="0"/>
            </a:endParaRPr>
          </a:p>
          <a:p>
            <a:r>
              <a:rPr lang="pl-PL" sz="1800" dirty="0" smtClean="0">
                <a:solidFill>
                  <a:srgbClr val="040404"/>
                </a:solidFill>
                <a:latin typeface="Arial" pitchFamily="34" charset="0"/>
                <a:cs typeface="Arial" pitchFamily="34" charset="0"/>
              </a:rPr>
              <a:t>Kiedy gość przebywa w pokoju - najprościej: powiadomić telefonicznie o korespondencji, która właśnie nadeszła. </a:t>
            </a:r>
            <a:br>
              <a:rPr lang="pl-PL" sz="1800" dirty="0" smtClean="0">
                <a:solidFill>
                  <a:srgbClr val="040404"/>
                </a:solidFill>
                <a:latin typeface="Arial" pitchFamily="34" charset="0"/>
                <a:cs typeface="Arial" pitchFamily="34" charset="0"/>
              </a:rPr>
            </a:br>
            <a:r>
              <a:rPr lang="pl-PL" sz="1800" dirty="0" smtClean="0">
                <a:solidFill>
                  <a:srgbClr val="040404"/>
                </a:solidFill>
                <a:latin typeface="Arial" pitchFamily="34" charset="0"/>
                <a:cs typeface="Arial" pitchFamily="34" charset="0"/>
              </a:rPr>
              <a:t/>
            </a:r>
            <a:br>
              <a:rPr lang="pl-PL" sz="1800" dirty="0" smtClean="0">
                <a:solidFill>
                  <a:srgbClr val="040404"/>
                </a:solidFill>
                <a:latin typeface="Arial" pitchFamily="34" charset="0"/>
                <a:cs typeface="Arial" pitchFamily="34" charset="0"/>
              </a:rPr>
            </a:br>
            <a:r>
              <a:rPr lang="pl-PL" sz="1800" dirty="0" smtClean="0">
                <a:solidFill>
                  <a:srgbClr val="040404"/>
                </a:solidFill>
                <a:latin typeface="Arial" pitchFamily="34" charset="0"/>
                <a:cs typeface="Arial" pitchFamily="34" charset="0"/>
              </a:rPr>
              <a:t>Pytamy gościa, czy życzy sobie, aby wiadomość dostarczyć przez portiera, czy zechce ją odebrać osobiście. Jeżeli wiadomość dostarcza portier lub inny pracownik hotelu, powinien zapukać delikatnie do drzwi, a kiedy gość otworzy, wręczyć mu na tacy kopertę z wiadomością.</a:t>
            </a:r>
          </a:p>
          <a:p>
            <a:pPr>
              <a:buNone/>
            </a:pPr>
            <a:endParaRPr lang="pl-PL" sz="1800" dirty="0"/>
          </a:p>
        </p:txBody>
      </p:sp>
      <p:pic>
        <p:nvPicPr>
          <p:cNvPr id="5" name="Obraz 4" descr="32.10.jpg"/>
          <p:cNvPicPr>
            <a:picLocks noChangeAspect="1"/>
          </p:cNvPicPr>
          <p:nvPr/>
        </p:nvPicPr>
        <p:blipFill>
          <a:blip r:embed="rId2" cstate="print"/>
          <a:stretch>
            <a:fillRect/>
          </a:stretch>
        </p:blipFill>
        <p:spPr>
          <a:xfrm>
            <a:off x="4139952" y="1665144"/>
            <a:ext cx="4590000" cy="3060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395536" y="807095"/>
            <a:ext cx="8352928" cy="461665"/>
          </a:xfrm>
          <a:prstGeom prst="rect">
            <a:avLst/>
          </a:prstGeom>
        </p:spPr>
        <p:style>
          <a:lnRef idx="1">
            <a:schemeClr val="accent5"/>
          </a:lnRef>
          <a:fillRef idx="1002">
            <a:schemeClr val="dk2"/>
          </a:fillRef>
          <a:effectRef idx="2">
            <a:schemeClr val="accent5"/>
          </a:effectRef>
          <a:fontRef idx="minor">
            <a:schemeClr val="lt1"/>
          </a:fontRef>
        </p:style>
        <p:txBody>
          <a:bodyPr wrap="square" rtlCol="0">
            <a:spAutoFit/>
          </a:bodyPr>
          <a:lstStyle/>
          <a:p>
            <a:r>
              <a:rPr lang="pl-PL" sz="2400" b="1" dirty="0" smtClean="0">
                <a:latin typeface="Arial" pitchFamily="34" charset="0"/>
                <a:cs typeface="Arial" pitchFamily="34" charset="0"/>
              </a:rPr>
              <a:t>Wiadomości</a:t>
            </a:r>
            <a:endParaRPr lang="pl-PL" sz="2400" b="1" dirty="0">
              <a:latin typeface="Arial" pitchFamily="34" charset="0"/>
              <a:cs typeface="Arial" pitchFamily="34" charset="0"/>
            </a:endParaRPr>
          </a:p>
        </p:txBody>
      </p:sp>
      <p:sp>
        <p:nvSpPr>
          <p:cNvPr id="7" name="Symbol zastępczy stopki 2"/>
          <p:cNvSpPr>
            <a:spLocks noGrp="1"/>
          </p:cNvSpPr>
          <p:nvPr>
            <p:ph type="ftr" sz="quarter" idx="11"/>
          </p:nvPr>
        </p:nvSpPr>
        <p:spPr>
          <a:xfrm>
            <a:off x="395536" y="235496"/>
            <a:ext cx="6696744" cy="457200"/>
          </a:xfrm>
        </p:spPr>
        <p:txBody>
          <a:bodyPr/>
          <a:lstStyle/>
          <a:p>
            <a:r>
              <a:rPr lang="pl-PL" sz="1100" b="1" dirty="0" smtClean="0">
                <a:latin typeface="Arial" pitchFamily="34" charset="0"/>
                <a:cs typeface="Arial" pitchFamily="34" charset="0"/>
              </a:rPr>
              <a:t>Rozdział 32. Obsługa gościa w trakcie pobytu w hotelu</a:t>
            </a:r>
            <a:endParaRPr lang="pl-PL" sz="1100" b="1" dirty="0">
              <a:latin typeface="Arial" pitchFamily="34" charset="0"/>
              <a:cs typeface="Arial" pitchFamily="34" charset="0"/>
            </a:endParaRPr>
          </a:p>
        </p:txBody>
      </p:sp>
      <p:sp>
        <p:nvSpPr>
          <p:cNvPr id="10" name="Symbol zastępczy zawartości 3"/>
          <p:cNvSpPr>
            <a:spLocks noGrp="1"/>
          </p:cNvSpPr>
          <p:nvPr>
            <p:ph sz="quarter" idx="1"/>
          </p:nvPr>
        </p:nvSpPr>
        <p:spPr>
          <a:xfrm>
            <a:off x="107504" y="1593304"/>
            <a:ext cx="8568952" cy="5264696"/>
          </a:xfrm>
        </p:spPr>
        <p:txBody>
          <a:bodyPr>
            <a:normAutofit/>
          </a:bodyPr>
          <a:lstStyle/>
          <a:p>
            <a:r>
              <a:rPr lang="pl-PL" sz="1800" dirty="0" smtClean="0">
                <a:solidFill>
                  <a:srgbClr val="040404"/>
                </a:solidFill>
                <a:latin typeface="Arial" pitchFamily="34" charset="0"/>
                <a:cs typeface="Arial" pitchFamily="34" charset="0"/>
              </a:rPr>
              <a:t>Jeżeli gość jest nieobecny w hotelu, to najlepiej pozostawmy dla niego wiadomość w klucznicy obok klucza lub w innym przeznaczonym na to miejscu.</a:t>
            </a:r>
          </a:p>
          <a:p>
            <a:r>
              <a:rPr lang="pl-PL" sz="1800" dirty="0" smtClean="0">
                <a:solidFill>
                  <a:srgbClr val="040404"/>
                </a:solidFill>
                <a:latin typeface="Arial" pitchFamily="34" charset="0"/>
                <a:cs typeface="Arial" pitchFamily="34" charset="0"/>
              </a:rPr>
              <a:t>Kiedy gość przebywa poza pokojem (ale przebywa na terenie obiektu hotelowego) - zacznij od karty rezerwacji i sprawdź, czy nie korzysta aktualnie z dodatkowych usług, np. kortów tenisowych.</a:t>
            </a:r>
          </a:p>
          <a:p>
            <a:r>
              <a:rPr lang="pl-PL" sz="1800" dirty="0" smtClean="0">
                <a:solidFill>
                  <a:srgbClr val="040404"/>
                </a:solidFill>
                <a:latin typeface="Arial" pitchFamily="34" charset="0"/>
                <a:cs typeface="Arial" pitchFamily="34" charset="0"/>
              </a:rPr>
              <a:t>Kiedy gość stały lub VIP przebywa poza pokojem i jest to gość znany większości pracownikom, to kilka telefonów do kawiarni, restauracji czy sali bankietowej pozwoli szybko ustalić, gdzie znajduje się osoba poszukiwana.</a:t>
            </a:r>
          </a:p>
          <a:p>
            <a:pPr>
              <a:buNone/>
            </a:pPr>
            <a:endParaRPr lang="pl-PL" sz="1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395536" y="807095"/>
            <a:ext cx="8352928" cy="461665"/>
          </a:xfrm>
          <a:prstGeom prst="rect">
            <a:avLst/>
          </a:prstGeom>
        </p:spPr>
        <p:style>
          <a:lnRef idx="1">
            <a:schemeClr val="accent5"/>
          </a:lnRef>
          <a:fillRef idx="1002">
            <a:schemeClr val="dk2"/>
          </a:fillRef>
          <a:effectRef idx="2">
            <a:schemeClr val="accent5"/>
          </a:effectRef>
          <a:fontRef idx="minor">
            <a:schemeClr val="lt1"/>
          </a:fontRef>
        </p:style>
        <p:txBody>
          <a:bodyPr wrap="square" rtlCol="0">
            <a:spAutoFit/>
          </a:bodyPr>
          <a:lstStyle/>
          <a:p>
            <a:r>
              <a:rPr lang="pl-PL" sz="2400" b="1" dirty="0" smtClean="0">
                <a:latin typeface="Arial" pitchFamily="34" charset="0"/>
                <a:cs typeface="Arial" pitchFamily="34" charset="0"/>
              </a:rPr>
              <a:t>Wiadomości</a:t>
            </a:r>
            <a:endParaRPr lang="pl-PL" sz="2400" b="1" dirty="0">
              <a:latin typeface="Arial" pitchFamily="34" charset="0"/>
              <a:cs typeface="Arial" pitchFamily="34" charset="0"/>
            </a:endParaRPr>
          </a:p>
        </p:txBody>
      </p:sp>
      <p:sp>
        <p:nvSpPr>
          <p:cNvPr id="7" name="Symbol zastępczy stopki 2"/>
          <p:cNvSpPr>
            <a:spLocks noGrp="1"/>
          </p:cNvSpPr>
          <p:nvPr>
            <p:ph type="ftr" sz="quarter" idx="11"/>
          </p:nvPr>
        </p:nvSpPr>
        <p:spPr>
          <a:xfrm>
            <a:off x="395536" y="235496"/>
            <a:ext cx="6696744" cy="457200"/>
          </a:xfrm>
        </p:spPr>
        <p:txBody>
          <a:bodyPr/>
          <a:lstStyle/>
          <a:p>
            <a:r>
              <a:rPr lang="pl-PL" sz="1100" b="1" dirty="0" smtClean="0">
                <a:latin typeface="Arial" pitchFamily="34" charset="0"/>
                <a:cs typeface="Arial" pitchFamily="34" charset="0"/>
              </a:rPr>
              <a:t>Rozdział 32. Obsługa gościa w trakcie pobytu w hotelu</a:t>
            </a:r>
            <a:endParaRPr lang="pl-PL" sz="1100" b="1" dirty="0">
              <a:latin typeface="Arial" pitchFamily="34" charset="0"/>
              <a:cs typeface="Arial" pitchFamily="34" charset="0"/>
            </a:endParaRPr>
          </a:p>
        </p:txBody>
      </p:sp>
      <p:sp>
        <p:nvSpPr>
          <p:cNvPr id="10" name="Symbol zastępczy zawartości 3"/>
          <p:cNvSpPr>
            <a:spLocks noGrp="1"/>
          </p:cNvSpPr>
          <p:nvPr>
            <p:ph sz="quarter" idx="1"/>
          </p:nvPr>
        </p:nvSpPr>
        <p:spPr>
          <a:xfrm>
            <a:off x="107504" y="1593304"/>
            <a:ext cx="3960440" cy="5264696"/>
          </a:xfrm>
        </p:spPr>
        <p:txBody>
          <a:bodyPr>
            <a:normAutofit fontScale="92500" lnSpcReduction="10000"/>
          </a:bodyPr>
          <a:lstStyle/>
          <a:p>
            <a:r>
              <a:rPr lang="pl-PL" sz="1800" dirty="0" smtClean="0">
                <a:solidFill>
                  <a:srgbClr val="040404"/>
                </a:solidFill>
                <a:latin typeface="Arial" pitchFamily="34" charset="0"/>
                <a:cs typeface="Arial" pitchFamily="34" charset="0"/>
              </a:rPr>
              <a:t>Jeżeli hotel dysponuje nagłośnieniem korytarzy i holu - to ogłaszamy przez mikrofon informację o poszukiwaniu osoby np. z pokoju nr…, Pana Kowalskiego, na którego w recepcji czeka wiadomość lub przesyłka.</a:t>
            </a:r>
            <a:br>
              <a:rPr lang="pl-PL" sz="1800" dirty="0" smtClean="0">
                <a:solidFill>
                  <a:srgbClr val="040404"/>
                </a:solidFill>
                <a:latin typeface="Arial" pitchFamily="34" charset="0"/>
                <a:cs typeface="Arial" pitchFamily="34" charset="0"/>
              </a:rPr>
            </a:br>
            <a:endParaRPr lang="pl-PL" sz="1800" dirty="0" smtClean="0">
              <a:solidFill>
                <a:srgbClr val="040404"/>
              </a:solidFill>
              <a:latin typeface="Arial" pitchFamily="34" charset="0"/>
              <a:cs typeface="Arial" pitchFamily="34" charset="0"/>
            </a:endParaRPr>
          </a:p>
          <a:p>
            <a:r>
              <a:rPr lang="pl-PL" sz="1800" dirty="0" smtClean="0">
                <a:solidFill>
                  <a:srgbClr val="040404"/>
                </a:solidFill>
                <a:latin typeface="Arial" pitchFamily="34" charset="0"/>
                <a:cs typeface="Arial" pitchFamily="34" charset="0"/>
              </a:rPr>
              <a:t>Jeżeli mamy poszukać gościa w sali restauracyjnej, kawiarni, nie zakłócając atmosfery lokalu, to powinniśmy użyć tzw. „tablicy ruchomej”, na której zapisujemy wyraźnie nazwisko osoby pilnie poszukiwanej. Następnie polecić portierowi, aby przeszedł się z tablicą po wszystkich restauracjach i kawiarniach, aż dotrze do osoby poszukiwanej i przekaże mu tę wiadomość.</a:t>
            </a:r>
          </a:p>
          <a:p>
            <a:pPr>
              <a:buNone/>
            </a:pPr>
            <a:endParaRPr lang="pl-PL" sz="1800" dirty="0"/>
          </a:p>
        </p:txBody>
      </p:sp>
      <p:pic>
        <p:nvPicPr>
          <p:cNvPr id="5" name="Obraz 4" descr="32.10.jpg"/>
          <p:cNvPicPr>
            <a:picLocks noChangeAspect="1"/>
          </p:cNvPicPr>
          <p:nvPr/>
        </p:nvPicPr>
        <p:blipFill>
          <a:blip r:embed="rId2" cstate="print"/>
          <a:stretch>
            <a:fillRect/>
          </a:stretch>
        </p:blipFill>
        <p:spPr>
          <a:xfrm>
            <a:off x="4139952" y="1700808"/>
            <a:ext cx="4590000" cy="29988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395536" y="807095"/>
            <a:ext cx="8352928" cy="461665"/>
          </a:xfrm>
          <a:prstGeom prst="rect">
            <a:avLst/>
          </a:prstGeom>
        </p:spPr>
        <p:style>
          <a:lnRef idx="1">
            <a:schemeClr val="accent5"/>
          </a:lnRef>
          <a:fillRef idx="1002">
            <a:schemeClr val="dk2"/>
          </a:fillRef>
          <a:effectRef idx="2">
            <a:schemeClr val="accent5"/>
          </a:effectRef>
          <a:fontRef idx="minor">
            <a:schemeClr val="lt1"/>
          </a:fontRef>
        </p:style>
        <p:txBody>
          <a:bodyPr wrap="square" rtlCol="0">
            <a:spAutoFit/>
          </a:bodyPr>
          <a:lstStyle/>
          <a:p>
            <a:r>
              <a:rPr lang="pl-PL" sz="2400" b="1" dirty="0" smtClean="0">
                <a:latin typeface="Arial" pitchFamily="34" charset="0"/>
                <a:cs typeface="Arial" pitchFamily="34" charset="0"/>
              </a:rPr>
              <a:t>Udzielanie informacji</a:t>
            </a:r>
          </a:p>
        </p:txBody>
      </p:sp>
      <p:sp>
        <p:nvSpPr>
          <p:cNvPr id="7" name="Symbol zastępczy stopki 2"/>
          <p:cNvSpPr>
            <a:spLocks noGrp="1"/>
          </p:cNvSpPr>
          <p:nvPr>
            <p:ph type="ftr" sz="quarter" idx="11"/>
          </p:nvPr>
        </p:nvSpPr>
        <p:spPr>
          <a:xfrm>
            <a:off x="395536" y="235496"/>
            <a:ext cx="6696744" cy="457200"/>
          </a:xfrm>
        </p:spPr>
        <p:txBody>
          <a:bodyPr/>
          <a:lstStyle/>
          <a:p>
            <a:r>
              <a:rPr lang="pl-PL" sz="1100" b="1" dirty="0" smtClean="0">
                <a:latin typeface="Arial" pitchFamily="34" charset="0"/>
                <a:cs typeface="Arial" pitchFamily="34" charset="0"/>
              </a:rPr>
              <a:t>Rozdział 32. Obsługa gościa w trakcie pobytu w hotelu</a:t>
            </a:r>
            <a:endParaRPr lang="pl-PL" sz="1100" b="1" dirty="0">
              <a:latin typeface="Arial" pitchFamily="34" charset="0"/>
              <a:cs typeface="Arial" pitchFamily="34" charset="0"/>
            </a:endParaRPr>
          </a:p>
        </p:txBody>
      </p:sp>
      <p:sp>
        <p:nvSpPr>
          <p:cNvPr id="10" name="Symbol zastępczy zawartości 3"/>
          <p:cNvSpPr>
            <a:spLocks noGrp="1"/>
          </p:cNvSpPr>
          <p:nvPr>
            <p:ph sz="quarter" idx="1"/>
          </p:nvPr>
        </p:nvSpPr>
        <p:spPr>
          <a:xfrm>
            <a:off x="107504" y="1593304"/>
            <a:ext cx="3960440" cy="5264696"/>
          </a:xfrm>
        </p:spPr>
        <p:txBody>
          <a:bodyPr>
            <a:normAutofit/>
          </a:bodyPr>
          <a:lstStyle/>
          <a:p>
            <a:pPr>
              <a:buNone/>
            </a:pPr>
            <a:r>
              <a:rPr lang="pl-PL" sz="1800" dirty="0" smtClean="0">
                <a:solidFill>
                  <a:srgbClr val="040404"/>
                </a:solidFill>
                <a:latin typeface="Arial" pitchFamily="34" charset="0"/>
                <a:cs typeface="Arial" pitchFamily="34" charset="0"/>
              </a:rPr>
              <a:t>     Aby skutecznie udzielić informacji musisz znać swój hotel.</a:t>
            </a:r>
          </a:p>
          <a:p>
            <a:pPr>
              <a:buNone/>
            </a:pPr>
            <a:endParaRPr lang="pl-PL" sz="1800" dirty="0" smtClean="0">
              <a:solidFill>
                <a:srgbClr val="040404"/>
              </a:solidFill>
              <a:latin typeface="Arial" pitchFamily="34" charset="0"/>
              <a:cs typeface="Arial" pitchFamily="34" charset="0"/>
            </a:endParaRPr>
          </a:p>
          <a:p>
            <a:pPr>
              <a:buNone/>
            </a:pPr>
            <a:r>
              <a:rPr lang="pl-PL" sz="1800" b="1" dirty="0" smtClean="0">
                <a:solidFill>
                  <a:srgbClr val="040404"/>
                </a:solidFill>
                <a:latin typeface="Arial" pitchFamily="34" charset="0"/>
                <a:cs typeface="Arial" pitchFamily="34" charset="0"/>
              </a:rPr>
              <a:t>    W szczególności powinieneś posiadać informacje na temat:</a:t>
            </a:r>
          </a:p>
          <a:p>
            <a:r>
              <a:rPr lang="pl-PL" sz="1800" dirty="0" smtClean="0">
                <a:solidFill>
                  <a:srgbClr val="040404"/>
                </a:solidFill>
                <a:latin typeface="Arial" pitchFamily="34" charset="0"/>
                <a:cs typeface="Arial" pitchFamily="34" charset="0"/>
              </a:rPr>
              <a:t>Zakwaterowania - recepcjonista, który chce skutecznie prowadzić sprzedaż, musi posiadać dokładne informacje na temat liczby wolnych pokoi oraz ich standardu, cen);</a:t>
            </a:r>
          </a:p>
          <a:p>
            <a:r>
              <a:rPr lang="pl-PL" sz="1800" dirty="0" smtClean="0">
                <a:solidFill>
                  <a:srgbClr val="040404"/>
                </a:solidFill>
                <a:latin typeface="Arial" pitchFamily="34" charset="0"/>
                <a:cs typeface="Arial" pitchFamily="34" charset="0"/>
              </a:rPr>
              <a:t>Wyposażenia pokoi;</a:t>
            </a:r>
          </a:p>
          <a:p>
            <a:pPr>
              <a:buNone/>
            </a:pPr>
            <a:endParaRPr lang="pl-PL" sz="1800" dirty="0"/>
          </a:p>
        </p:txBody>
      </p:sp>
      <p:pic>
        <p:nvPicPr>
          <p:cNvPr id="5" name="Obraz 4" descr="32.10.jpg"/>
          <p:cNvPicPr>
            <a:picLocks noChangeAspect="1"/>
          </p:cNvPicPr>
          <p:nvPr/>
        </p:nvPicPr>
        <p:blipFill>
          <a:blip r:embed="rId2" cstate="print"/>
          <a:stretch>
            <a:fillRect/>
          </a:stretch>
        </p:blipFill>
        <p:spPr>
          <a:xfrm>
            <a:off x="5652120" y="1737152"/>
            <a:ext cx="3033039" cy="3060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395536" y="807095"/>
            <a:ext cx="8352928" cy="461665"/>
          </a:xfrm>
          <a:prstGeom prst="rect">
            <a:avLst/>
          </a:prstGeom>
        </p:spPr>
        <p:style>
          <a:lnRef idx="1">
            <a:schemeClr val="accent5"/>
          </a:lnRef>
          <a:fillRef idx="1002">
            <a:schemeClr val="dk2"/>
          </a:fillRef>
          <a:effectRef idx="2">
            <a:schemeClr val="accent5"/>
          </a:effectRef>
          <a:fontRef idx="minor">
            <a:schemeClr val="lt1"/>
          </a:fontRef>
        </p:style>
        <p:txBody>
          <a:bodyPr wrap="square" rtlCol="0">
            <a:spAutoFit/>
          </a:bodyPr>
          <a:lstStyle/>
          <a:p>
            <a:r>
              <a:rPr lang="pl-PL" sz="2400" b="1" dirty="0" smtClean="0">
                <a:latin typeface="Arial" pitchFamily="34" charset="0"/>
                <a:cs typeface="Arial" pitchFamily="34" charset="0"/>
              </a:rPr>
              <a:t>Udzielanie informacji</a:t>
            </a:r>
          </a:p>
        </p:txBody>
      </p:sp>
      <p:sp>
        <p:nvSpPr>
          <p:cNvPr id="7" name="Symbol zastępczy stopki 2"/>
          <p:cNvSpPr>
            <a:spLocks noGrp="1"/>
          </p:cNvSpPr>
          <p:nvPr>
            <p:ph type="ftr" sz="quarter" idx="11"/>
          </p:nvPr>
        </p:nvSpPr>
        <p:spPr>
          <a:xfrm>
            <a:off x="395536" y="235496"/>
            <a:ext cx="6696744" cy="457200"/>
          </a:xfrm>
        </p:spPr>
        <p:txBody>
          <a:bodyPr/>
          <a:lstStyle/>
          <a:p>
            <a:r>
              <a:rPr lang="pl-PL" sz="1100" b="1" dirty="0" smtClean="0">
                <a:latin typeface="Arial" pitchFamily="34" charset="0"/>
                <a:cs typeface="Arial" pitchFamily="34" charset="0"/>
              </a:rPr>
              <a:t>Rozdział 32. Obsługa gościa w trakcie pobytu w hotelu</a:t>
            </a:r>
            <a:endParaRPr lang="pl-PL" sz="1100" b="1" dirty="0">
              <a:latin typeface="Arial" pitchFamily="34" charset="0"/>
              <a:cs typeface="Arial" pitchFamily="34" charset="0"/>
            </a:endParaRPr>
          </a:p>
        </p:txBody>
      </p:sp>
      <p:sp>
        <p:nvSpPr>
          <p:cNvPr id="10" name="Symbol zastępczy zawartości 3"/>
          <p:cNvSpPr>
            <a:spLocks noGrp="1"/>
          </p:cNvSpPr>
          <p:nvPr>
            <p:ph sz="quarter" idx="1"/>
          </p:nvPr>
        </p:nvSpPr>
        <p:spPr>
          <a:xfrm>
            <a:off x="107504" y="1593304"/>
            <a:ext cx="8568952" cy="5264696"/>
          </a:xfrm>
        </p:spPr>
        <p:txBody>
          <a:bodyPr>
            <a:normAutofit/>
          </a:bodyPr>
          <a:lstStyle/>
          <a:p>
            <a:r>
              <a:rPr lang="pl-PL" sz="1800" dirty="0" smtClean="0">
                <a:solidFill>
                  <a:srgbClr val="040404"/>
                </a:solidFill>
                <a:latin typeface="Arial" pitchFamily="34" charset="0"/>
                <a:cs typeface="Arial" pitchFamily="34" charset="0"/>
              </a:rPr>
              <a:t>Restauracji i barów - personel recepcji powinien znać godziny otwarcia restauracji i baru, zawartość karty. Jeżeli przewidziana jest na weekend impreza okolicznościowa i restauracja będzie zamknięta, należy o tym poinformować gości przy przyjmowaniu rezerwacji;</a:t>
            </a:r>
          </a:p>
          <a:p>
            <a:r>
              <a:rPr lang="pl-PL" sz="1800" dirty="0" smtClean="0">
                <a:solidFill>
                  <a:srgbClr val="040404"/>
                </a:solidFill>
                <a:latin typeface="Arial" pitchFamily="34" charset="0"/>
                <a:cs typeface="Arial" pitchFamily="34" charset="0"/>
              </a:rPr>
              <a:t>Rozrywki - jeżeli hotel prowadzi działalność rozrywkową personel recepcji powinien znać godziny tej działalności, koszt karty wstępu i posiadać inne niezbędne informacje, by móc przekazać je zainteresowanym gościom;</a:t>
            </a:r>
          </a:p>
          <a:p>
            <a:r>
              <a:rPr lang="pl-PL" sz="1800" dirty="0" smtClean="0">
                <a:solidFill>
                  <a:srgbClr val="040404"/>
                </a:solidFill>
                <a:latin typeface="Arial" pitchFamily="34" charset="0"/>
                <a:cs typeface="Arial" pitchFamily="34" charset="0"/>
              </a:rPr>
              <a:t>Konferencji i spotkań - każdy zainteresowany urządzeniem konferencji, spotkania będzie chciał zapytać o takie szczegóły, jak powierzchnia, przeznaczenie i pojemność poszczególnych sal;</a:t>
            </a:r>
          </a:p>
          <a:p>
            <a:r>
              <a:rPr lang="pl-PL" sz="1800" dirty="0" smtClean="0">
                <a:solidFill>
                  <a:srgbClr val="040404"/>
                </a:solidFill>
                <a:latin typeface="Arial" pitchFamily="34" charset="0"/>
                <a:cs typeface="Arial" pitchFamily="34" charset="0"/>
              </a:rPr>
              <a:t>Informacje o najbliższej okolicy twojego zakładu pracy.</a:t>
            </a:r>
          </a:p>
          <a:p>
            <a:pPr>
              <a:buNone/>
            </a:pPr>
            <a:endParaRPr lang="pl-PL" sz="1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395536" y="807095"/>
            <a:ext cx="8352928" cy="461665"/>
          </a:xfrm>
          <a:prstGeom prst="rect">
            <a:avLst/>
          </a:prstGeom>
        </p:spPr>
        <p:style>
          <a:lnRef idx="1">
            <a:schemeClr val="accent5"/>
          </a:lnRef>
          <a:fillRef idx="1002">
            <a:schemeClr val="dk2"/>
          </a:fillRef>
          <a:effectRef idx="2">
            <a:schemeClr val="accent5"/>
          </a:effectRef>
          <a:fontRef idx="minor">
            <a:schemeClr val="lt1"/>
          </a:fontRef>
        </p:style>
        <p:txBody>
          <a:bodyPr wrap="square" rtlCol="0">
            <a:spAutoFit/>
          </a:bodyPr>
          <a:lstStyle/>
          <a:p>
            <a:r>
              <a:rPr lang="pl-PL" sz="2400" b="1" dirty="0" smtClean="0">
                <a:latin typeface="Arial" pitchFamily="34" charset="0"/>
                <a:cs typeface="Arial" pitchFamily="34" charset="0"/>
              </a:rPr>
              <a:t>Udzielanie informacji</a:t>
            </a:r>
          </a:p>
        </p:txBody>
      </p:sp>
      <p:sp>
        <p:nvSpPr>
          <p:cNvPr id="7" name="Symbol zastępczy stopki 2"/>
          <p:cNvSpPr>
            <a:spLocks noGrp="1"/>
          </p:cNvSpPr>
          <p:nvPr>
            <p:ph type="ftr" sz="quarter" idx="11"/>
          </p:nvPr>
        </p:nvSpPr>
        <p:spPr>
          <a:xfrm>
            <a:off x="395536" y="235496"/>
            <a:ext cx="6696744" cy="457200"/>
          </a:xfrm>
        </p:spPr>
        <p:txBody>
          <a:bodyPr/>
          <a:lstStyle/>
          <a:p>
            <a:r>
              <a:rPr lang="pl-PL" sz="1100" b="1" dirty="0" smtClean="0">
                <a:latin typeface="Arial" pitchFamily="34" charset="0"/>
                <a:cs typeface="Arial" pitchFamily="34" charset="0"/>
              </a:rPr>
              <a:t>Rozdział 32. Obsługa gościa w trakcie pobytu w hotelu</a:t>
            </a:r>
            <a:endParaRPr lang="pl-PL" sz="1100" b="1" dirty="0">
              <a:latin typeface="Arial" pitchFamily="34" charset="0"/>
              <a:cs typeface="Arial" pitchFamily="34" charset="0"/>
            </a:endParaRPr>
          </a:p>
        </p:txBody>
      </p:sp>
      <p:sp>
        <p:nvSpPr>
          <p:cNvPr id="10" name="Symbol zastępczy zawartości 3"/>
          <p:cNvSpPr>
            <a:spLocks noGrp="1"/>
          </p:cNvSpPr>
          <p:nvPr>
            <p:ph sz="quarter" idx="1"/>
          </p:nvPr>
        </p:nvSpPr>
        <p:spPr>
          <a:xfrm>
            <a:off x="107504" y="1593304"/>
            <a:ext cx="8568952" cy="5264696"/>
          </a:xfrm>
        </p:spPr>
        <p:txBody>
          <a:bodyPr>
            <a:normAutofit/>
          </a:bodyPr>
          <a:lstStyle/>
          <a:p>
            <a:pPr>
              <a:buNone/>
            </a:pPr>
            <a:r>
              <a:rPr lang="pl-PL" sz="1800" dirty="0" smtClean="0">
                <a:solidFill>
                  <a:srgbClr val="040404"/>
                </a:solidFill>
                <a:latin typeface="Arial" pitchFamily="34" charset="0"/>
                <a:cs typeface="Arial" pitchFamily="34" charset="0"/>
              </a:rPr>
              <a:t>    Personel recepcji nie rozmija się z prawdą, jeżeli uważa, że gość oczekuje od niego wiedzy o wszystkim. Nawet jeżeli znasz wszystkie odpowiedzi na pytania dotyczące wymienionych tematów, to i tak może się zdarzyć, że ktoś zada Ci pytanie, na które nie potrafisz odpowiedzieć.</a:t>
            </a:r>
          </a:p>
          <a:p>
            <a:pPr>
              <a:buNone/>
            </a:pPr>
            <a:endParaRPr lang="pl-PL" sz="1800" dirty="0" smtClean="0">
              <a:solidFill>
                <a:srgbClr val="040404"/>
              </a:solidFill>
              <a:latin typeface="Arial" pitchFamily="34" charset="0"/>
              <a:cs typeface="Arial" pitchFamily="34" charset="0"/>
            </a:endParaRPr>
          </a:p>
          <a:p>
            <a:pPr>
              <a:buNone/>
            </a:pPr>
            <a:r>
              <a:rPr lang="pl-PL" sz="1800" b="1" dirty="0" smtClean="0">
                <a:solidFill>
                  <a:srgbClr val="040404"/>
                </a:solidFill>
                <a:latin typeface="Arial" pitchFamily="34" charset="0"/>
                <a:cs typeface="Arial" pitchFamily="34" charset="0"/>
              </a:rPr>
              <a:t>     Jeżeli nie znasz odpowiedzi na zadanie pytanie, nie mów:</a:t>
            </a:r>
            <a:endParaRPr lang="pl-PL" sz="1800" dirty="0" smtClean="0">
              <a:solidFill>
                <a:srgbClr val="040404"/>
              </a:solidFill>
              <a:latin typeface="Arial" pitchFamily="34" charset="0"/>
              <a:cs typeface="Arial" pitchFamily="34" charset="0"/>
            </a:endParaRPr>
          </a:p>
          <a:p>
            <a:r>
              <a:rPr lang="pl-PL" sz="1800" dirty="0" smtClean="0">
                <a:solidFill>
                  <a:srgbClr val="040404"/>
                </a:solidFill>
                <a:latin typeface="Arial" pitchFamily="34" charset="0"/>
                <a:cs typeface="Arial" pitchFamily="34" charset="0"/>
              </a:rPr>
              <a:t>„</a:t>
            </a:r>
            <a:r>
              <a:rPr lang="pl-PL" sz="1800" b="1" dirty="0" smtClean="0">
                <a:solidFill>
                  <a:srgbClr val="040404"/>
                </a:solidFill>
                <a:latin typeface="Arial" pitchFamily="34" charset="0"/>
                <a:cs typeface="Arial" pitchFamily="34" charset="0"/>
              </a:rPr>
              <a:t>Przykro mi, nie wiem</a:t>
            </a:r>
            <a:r>
              <a:rPr lang="pl-PL" sz="1800" dirty="0" smtClean="0">
                <a:solidFill>
                  <a:srgbClr val="040404"/>
                </a:solidFill>
                <a:latin typeface="Arial" pitchFamily="34" charset="0"/>
                <a:cs typeface="Arial" pitchFamily="34" charset="0"/>
              </a:rPr>
              <a:t>”.</a:t>
            </a:r>
          </a:p>
          <a:p>
            <a:pPr>
              <a:buNone/>
            </a:pPr>
            <a:r>
              <a:rPr lang="pl-PL" sz="1800" dirty="0" smtClean="0">
                <a:solidFill>
                  <a:srgbClr val="040404"/>
                </a:solidFill>
                <a:latin typeface="Arial" pitchFamily="34" charset="0"/>
                <a:cs typeface="Arial" pitchFamily="34" charset="0"/>
              </a:rPr>
              <a:t>    </a:t>
            </a:r>
          </a:p>
          <a:p>
            <a:pPr>
              <a:buNone/>
            </a:pPr>
            <a:r>
              <a:rPr lang="pl-PL" sz="1800" dirty="0" smtClean="0">
                <a:solidFill>
                  <a:srgbClr val="040404"/>
                </a:solidFill>
                <a:latin typeface="Arial" pitchFamily="34" charset="0"/>
                <a:cs typeface="Arial" pitchFamily="34" charset="0"/>
              </a:rPr>
              <a:t>     Raczej powiedz:</a:t>
            </a:r>
          </a:p>
          <a:p>
            <a:r>
              <a:rPr lang="pl-PL" sz="1800" dirty="0" smtClean="0">
                <a:solidFill>
                  <a:srgbClr val="040404"/>
                </a:solidFill>
                <a:latin typeface="Arial" pitchFamily="34" charset="0"/>
                <a:cs typeface="Arial" pitchFamily="34" charset="0"/>
              </a:rPr>
              <a:t>„</a:t>
            </a:r>
            <a:r>
              <a:rPr lang="pl-PL" sz="1800" b="1" dirty="0" smtClean="0">
                <a:solidFill>
                  <a:srgbClr val="040404"/>
                </a:solidFill>
                <a:latin typeface="Arial" pitchFamily="34" charset="0"/>
                <a:cs typeface="Arial" pitchFamily="34" charset="0"/>
              </a:rPr>
              <a:t>Przykro mi, nie wiem, lecz jeżeli poczeka pan chwilę, to postaram się dowiedzieć</a:t>
            </a:r>
            <a:r>
              <a:rPr lang="pl-PL" sz="1800" dirty="0" smtClean="0">
                <a:solidFill>
                  <a:srgbClr val="040404"/>
                </a:solidFill>
                <a:latin typeface="Arial" pitchFamily="34" charset="0"/>
                <a:cs typeface="Arial" pitchFamily="34" charset="0"/>
              </a:rPr>
              <a:t>.”</a:t>
            </a:r>
          </a:p>
          <a:p>
            <a:endParaRPr lang="pl-PL" sz="1800" dirty="0" smtClean="0">
              <a:solidFill>
                <a:srgbClr val="040404"/>
              </a:solidFill>
              <a:latin typeface="Arial" pitchFamily="34" charset="0"/>
              <a:cs typeface="Arial" pitchFamily="34" charset="0"/>
            </a:endParaRPr>
          </a:p>
          <a:p>
            <a:pPr>
              <a:buNone/>
            </a:pPr>
            <a:r>
              <a:rPr lang="pl-PL" sz="1800" dirty="0" smtClean="0">
                <a:solidFill>
                  <a:srgbClr val="040404"/>
                </a:solidFill>
                <a:latin typeface="Arial" pitchFamily="34" charset="0"/>
                <a:cs typeface="Arial" pitchFamily="34" charset="0"/>
              </a:rPr>
              <a:t>    Recepcja jest centrum komunikacji każdego hotelu. Odbywa się tu przepływ informacji. Udzielanie informacji jest usługą bezpłatną.</a:t>
            </a:r>
          </a:p>
          <a:p>
            <a:pPr>
              <a:buNone/>
            </a:pPr>
            <a:endParaRPr lang="pl-PL" sz="1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395536" y="807095"/>
            <a:ext cx="8352928" cy="461665"/>
          </a:xfrm>
          <a:prstGeom prst="rect">
            <a:avLst/>
          </a:prstGeom>
        </p:spPr>
        <p:style>
          <a:lnRef idx="1">
            <a:schemeClr val="accent5"/>
          </a:lnRef>
          <a:fillRef idx="1002">
            <a:schemeClr val="dk2"/>
          </a:fillRef>
          <a:effectRef idx="2">
            <a:schemeClr val="accent5"/>
          </a:effectRef>
          <a:fontRef idx="minor">
            <a:schemeClr val="lt1"/>
          </a:fontRef>
        </p:style>
        <p:txBody>
          <a:bodyPr wrap="square" rtlCol="0">
            <a:spAutoFit/>
          </a:bodyPr>
          <a:lstStyle/>
          <a:p>
            <a:r>
              <a:rPr lang="pl-PL" sz="2400" b="1" dirty="0" smtClean="0">
                <a:latin typeface="Arial" pitchFamily="34" charset="0"/>
                <a:cs typeface="Arial" pitchFamily="34" charset="0"/>
              </a:rPr>
              <a:t>Udzielanie informacji</a:t>
            </a:r>
          </a:p>
        </p:txBody>
      </p:sp>
      <p:sp>
        <p:nvSpPr>
          <p:cNvPr id="7" name="Symbol zastępczy stopki 2"/>
          <p:cNvSpPr>
            <a:spLocks noGrp="1"/>
          </p:cNvSpPr>
          <p:nvPr>
            <p:ph type="ftr" sz="quarter" idx="11"/>
          </p:nvPr>
        </p:nvSpPr>
        <p:spPr>
          <a:xfrm>
            <a:off x="395536" y="235496"/>
            <a:ext cx="6696744" cy="457200"/>
          </a:xfrm>
        </p:spPr>
        <p:txBody>
          <a:bodyPr/>
          <a:lstStyle/>
          <a:p>
            <a:r>
              <a:rPr lang="pl-PL" sz="1100" b="1" dirty="0" smtClean="0">
                <a:latin typeface="Arial" pitchFamily="34" charset="0"/>
                <a:cs typeface="Arial" pitchFamily="34" charset="0"/>
              </a:rPr>
              <a:t>Rozdział 32. Obsługa gościa w trakcie pobytu w hotelu</a:t>
            </a:r>
            <a:endParaRPr lang="pl-PL" sz="1100" b="1" dirty="0">
              <a:latin typeface="Arial" pitchFamily="34" charset="0"/>
              <a:cs typeface="Arial" pitchFamily="34" charset="0"/>
            </a:endParaRPr>
          </a:p>
        </p:txBody>
      </p:sp>
      <p:sp>
        <p:nvSpPr>
          <p:cNvPr id="10" name="Symbol zastępczy zawartości 3"/>
          <p:cNvSpPr>
            <a:spLocks noGrp="1"/>
          </p:cNvSpPr>
          <p:nvPr>
            <p:ph sz="quarter" idx="1"/>
          </p:nvPr>
        </p:nvSpPr>
        <p:spPr>
          <a:xfrm>
            <a:off x="107504" y="1593304"/>
            <a:ext cx="3960440" cy="5264696"/>
          </a:xfrm>
        </p:spPr>
        <p:txBody>
          <a:bodyPr>
            <a:normAutofit/>
          </a:bodyPr>
          <a:lstStyle/>
          <a:p>
            <a:pPr>
              <a:buNone/>
            </a:pPr>
            <a:r>
              <a:rPr lang="pl-PL" sz="1800" b="1" dirty="0" smtClean="0">
                <a:solidFill>
                  <a:srgbClr val="040404"/>
                </a:solidFill>
                <a:latin typeface="Arial" pitchFamily="34" charset="0"/>
                <a:cs typeface="Arial" pitchFamily="34" charset="0"/>
              </a:rPr>
              <a:t>   Należy udzielać informacji: </a:t>
            </a:r>
            <a:endParaRPr lang="pl-PL" sz="1800" dirty="0" smtClean="0">
              <a:solidFill>
                <a:srgbClr val="040404"/>
              </a:solidFill>
              <a:latin typeface="Arial" pitchFamily="34" charset="0"/>
              <a:cs typeface="Arial" pitchFamily="34" charset="0"/>
            </a:endParaRPr>
          </a:p>
          <a:p>
            <a:r>
              <a:rPr lang="pl-PL" sz="1800" dirty="0" smtClean="0">
                <a:solidFill>
                  <a:srgbClr val="040404"/>
                </a:solidFill>
                <a:latin typeface="Arial" pitchFamily="34" charset="0"/>
                <a:cs typeface="Arial" pitchFamily="34" charset="0"/>
              </a:rPr>
              <a:t>jasno, </a:t>
            </a:r>
          </a:p>
          <a:p>
            <a:r>
              <a:rPr lang="pl-PL" sz="1800" dirty="0" smtClean="0">
                <a:solidFill>
                  <a:srgbClr val="040404"/>
                </a:solidFill>
                <a:latin typeface="Arial" pitchFamily="34" charset="0"/>
                <a:cs typeface="Arial" pitchFamily="34" charset="0"/>
              </a:rPr>
              <a:t>rzetelnie, </a:t>
            </a:r>
          </a:p>
          <a:p>
            <a:r>
              <a:rPr lang="pl-PL" sz="1800" dirty="0" smtClean="0">
                <a:solidFill>
                  <a:srgbClr val="040404"/>
                </a:solidFill>
                <a:latin typeface="Arial" pitchFamily="34" charset="0"/>
                <a:cs typeface="Arial" pitchFamily="34" charset="0"/>
              </a:rPr>
              <a:t>precyzyjnie i wyczerpująco.</a:t>
            </a:r>
          </a:p>
          <a:p>
            <a:pPr>
              <a:buNone/>
            </a:pPr>
            <a:r>
              <a:rPr lang="pl-PL" sz="1800" dirty="0" smtClean="0">
                <a:solidFill>
                  <a:srgbClr val="040404"/>
                </a:solidFill>
                <a:latin typeface="Arial" pitchFamily="34" charset="0"/>
                <a:cs typeface="Arial" pitchFamily="34" charset="0"/>
              </a:rPr>
              <a:t> </a:t>
            </a:r>
          </a:p>
          <a:p>
            <a:pPr>
              <a:buNone/>
            </a:pPr>
            <a:r>
              <a:rPr lang="pl-PL" sz="1800" b="1" dirty="0" smtClean="0">
                <a:solidFill>
                  <a:srgbClr val="040404"/>
                </a:solidFill>
                <a:latin typeface="Arial" pitchFamily="34" charset="0"/>
                <a:cs typeface="Arial" pitchFamily="34" charset="0"/>
              </a:rPr>
              <a:t>    Recepcjonista może udzielać informacji:</a:t>
            </a:r>
            <a:endParaRPr lang="pl-PL" sz="1800" dirty="0" smtClean="0">
              <a:solidFill>
                <a:srgbClr val="040404"/>
              </a:solidFill>
              <a:latin typeface="Arial" pitchFamily="34" charset="0"/>
              <a:cs typeface="Arial" pitchFamily="34" charset="0"/>
            </a:endParaRPr>
          </a:p>
          <a:p>
            <a:r>
              <a:rPr lang="pl-PL" sz="1800" dirty="0" smtClean="0">
                <a:solidFill>
                  <a:srgbClr val="040404"/>
                </a:solidFill>
                <a:latin typeface="Arial" pitchFamily="34" charset="0"/>
                <a:cs typeface="Arial" pitchFamily="34" charset="0"/>
              </a:rPr>
              <a:t>przez telefon,</a:t>
            </a:r>
          </a:p>
          <a:p>
            <a:r>
              <a:rPr lang="pl-PL" sz="1800" dirty="0" smtClean="0">
                <a:solidFill>
                  <a:srgbClr val="040404"/>
                </a:solidFill>
                <a:latin typeface="Arial" pitchFamily="34" charset="0"/>
                <a:cs typeface="Arial" pitchFamily="34" charset="0"/>
              </a:rPr>
              <a:t>osobiście.</a:t>
            </a:r>
          </a:p>
          <a:p>
            <a:endParaRPr lang="pl-PL" sz="1800" dirty="0" smtClean="0">
              <a:solidFill>
                <a:srgbClr val="040404"/>
              </a:solidFill>
              <a:latin typeface="Arial" pitchFamily="34" charset="0"/>
              <a:cs typeface="Arial" pitchFamily="34" charset="0"/>
            </a:endParaRPr>
          </a:p>
          <a:p>
            <a:pPr>
              <a:buNone/>
            </a:pPr>
            <a:endParaRPr lang="pl-PL" sz="1800" dirty="0"/>
          </a:p>
        </p:txBody>
      </p:sp>
      <p:pic>
        <p:nvPicPr>
          <p:cNvPr id="5" name="Obraz 4" descr="32.10.jpg"/>
          <p:cNvPicPr>
            <a:picLocks noChangeAspect="1"/>
          </p:cNvPicPr>
          <p:nvPr/>
        </p:nvPicPr>
        <p:blipFill>
          <a:blip r:embed="rId2" cstate="print"/>
          <a:stretch>
            <a:fillRect/>
          </a:stretch>
        </p:blipFill>
        <p:spPr>
          <a:xfrm>
            <a:off x="4426456" y="1772816"/>
            <a:ext cx="4250000" cy="284277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p:cNvSpPr>
            <a:spLocks noGrp="1"/>
          </p:cNvSpPr>
          <p:nvPr>
            <p:ph sz="quarter" idx="1"/>
          </p:nvPr>
        </p:nvSpPr>
        <p:spPr>
          <a:xfrm>
            <a:off x="107504" y="1593304"/>
            <a:ext cx="8568952" cy="5004048"/>
          </a:xfrm>
        </p:spPr>
        <p:txBody>
          <a:bodyPr>
            <a:normAutofit/>
          </a:bodyPr>
          <a:lstStyle/>
          <a:p>
            <a:pPr>
              <a:buNone/>
            </a:pPr>
            <a:r>
              <a:rPr lang="pl-PL" sz="1800" dirty="0" smtClean="0">
                <a:solidFill>
                  <a:schemeClr val="tx2">
                    <a:lumMod val="50000"/>
                  </a:schemeClr>
                </a:solidFill>
                <a:latin typeface="Arial" pitchFamily="34" charset="0"/>
                <a:cs typeface="Arial" pitchFamily="34" charset="0"/>
              </a:rPr>
              <a:t>    Od momentu przybycia gościa do hotelu recepcjonista jest odpowiedzialny za spełnianie jego wszystkich oczekiwań i potrzeb.</a:t>
            </a:r>
          </a:p>
          <a:p>
            <a:pPr>
              <a:buNone/>
            </a:pPr>
            <a:endParaRPr lang="pl-PL" sz="1800" b="1" dirty="0" smtClean="0">
              <a:solidFill>
                <a:schemeClr val="tx2">
                  <a:lumMod val="50000"/>
                </a:schemeClr>
              </a:solidFill>
              <a:latin typeface="Arial" pitchFamily="34" charset="0"/>
              <a:cs typeface="Arial" pitchFamily="34" charset="0"/>
            </a:endParaRPr>
          </a:p>
          <a:p>
            <a:pPr>
              <a:buNone/>
            </a:pPr>
            <a:r>
              <a:rPr lang="pl-PL" sz="1800" b="1" dirty="0" smtClean="0">
                <a:solidFill>
                  <a:schemeClr val="tx2">
                    <a:lumMod val="50000"/>
                  </a:schemeClr>
                </a:solidFill>
                <a:latin typeface="Arial" pitchFamily="34" charset="0"/>
                <a:cs typeface="Arial" pitchFamily="34" charset="0"/>
              </a:rPr>
              <a:t>    Recepcjonista obsługuje gościa:</a:t>
            </a:r>
          </a:p>
          <a:p>
            <a:r>
              <a:rPr lang="pl-PL" sz="1800" dirty="0" smtClean="0">
                <a:solidFill>
                  <a:schemeClr val="tx2">
                    <a:lumMod val="50000"/>
                  </a:schemeClr>
                </a:solidFill>
                <a:latin typeface="Arial" pitchFamily="34" charset="0"/>
                <a:cs typeface="Arial" pitchFamily="34" charset="0"/>
              </a:rPr>
              <a:t>osobiście, </a:t>
            </a:r>
          </a:p>
          <a:p>
            <a:r>
              <a:rPr lang="pl-PL" sz="1800" dirty="0" smtClean="0">
                <a:solidFill>
                  <a:schemeClr val="tx2">
                    <a:lumMod val="50000"/>
                  </a:schemeClr>
                </a:solidFill>
                <a:latin typeface="Arial" pitchFamily="34" charset="0"/>
                <a:cs typeface="Arial" pitchFamily="34" charset="0"/>
              </a:rPr>
              <a:t>Po rzez bezpośrednią współpracę z pozostałym personelem hotelu.</a:t>
            </a:r>
          </a:p>
        </p:txBody>
      </p:sp>
      <p:sp>
        <p:nvSpPr>
          <p:cNvPr id="6" name="pole tekstowe 5"/>
          <p:cNvSpPr txBox="1"/>
          <p:nvPr/>
        </p:nvSpPr>
        <p:spPr>
          <a:xfrm>
            <a:off x="395536" y="807095"/>
            <a:ext cx="8352928" cy="461665"/>
          </a:xfrm>
          <a:prstGeom prst="rect">
            <a:avLst/>
          </a:prstGeom>
        </p:spPr>
        <p:style>
          <a:lnRef idx="1">
            <a:schemeClr val="accent5"/>
          </a:lnRef>
          <a:fillRef idx="1002">
            <a:schemeClr val="dk2"/>
          </a:fillRef>
          <a:effectRef idx="2">
            <a:schemeClr val="accent5"/>
          </a:effectRef>
          <a:fontRef idx="minor">
            <a:schemeClr val="lt1"/>
          </a:fontRef>
        </p:style>
        <p:txBody>
          <a:bodyPr wrap="square" rtlCol="0">
            <a:spAutoFit/>
          </a:bodyPr>
          <a:lstStyle/>
          <a:p>
            <a:r>
              <a:rPr lang="pl-PL" sz="2400" b="1" dirty="0" smtClean="0">
                <a:latin typeface="Arial" pitchFamily="34" charset="0"/>
                <a:cs typeface="Arial" pitchFamily="34" charset="0"/>
              </a:rPr>
              <a:t>Opieka nad gościem w czasie pobytu w hotelu</a:t>
            </a:r>
          </a:p>
        </p:txBody>
      </p:sp>
      <p:sp>
        <p:nvSpPr>
          <p:cNvPr id="7" name="Symbol zastępczy stopki 2"/>
          <p:cNvSpPr>
            <a:spLocks noGrp="1"/>
          </p:cNvSpPr>
          <p:nvPr>
            <p:ph type="ftr" sz="quarter" idx="11"/>
          </p:nvPr>
        </p:nvSpPr>
        <p:spPr>
          <a:xfrm>
            <a:off x="395536" y="235496"/>
            <a:ext cx="6696744" cy="457200"/>
          </a:xfrm>
        </p:spPr>
        <p:txBody>
          <a:bodyPr/>
          <a:lstStyle/>
          <a:p>
            <a:r>
              <a:rPr lang="pl-PL" sz="1100" b="1" dirty="0" smtClean="0">
                <a:latin typeface="Arial" pitchFamily="34" charset="0"/>
                <a:cs typeface="Arial" pitchFamily="34" charset="0"/>
              </a:rPr>
              <a:t>Rozdział 32. Obsługa gościa w trakcie pobytu w hotelu</a:t>
            </a:r>
            <a:endParaRPr lang="pl-PL" sz="11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395536" y="807095"/>
            <a:ext cx="8352928" cy="461665"/>
          </a:xfrm>
          <a:prstGeom prst="rect">
            <a:avLst/>
          </a:prstGeom>
        </p:spPr>
        <p:style>
          <a:lnRef idx="1">
            <a:schemeClr val="accent5"/>
          </a:lnRef>
          <a:fillRef idx="1002">
            <a:schemeClr val="dk2"/>
          </a:fillRef>
          <a:effectRef idx="2">
            <a:schemeClr val="accent5"/>
          </a:effectRef>
          <a:fontRef idx="minor">
            <a:schemeClr val="lt1"/>
          </a:fontRef>
        </p:style>
        <p:txBody>
          <a:bodyPr wrap="square" rtlCol="0">
            <a:spAutoFit/>
          </a:bodyPr>
          <a:lstStyle/>
          <a:p>
            <a:r>
              <a:rPr lang="pl-PL" sz="2400" b="1" dirty="0" smtClean="0">
                <a:latin typeface="Arial" pitchFamily="34" charset="0"/>
                <a:cs typeface="Arial" pitchFamily="34" charset="0"/>
              </a:rPr>
              <a:t>Udzielanie informacji</a:t>
            </a:r>
          </a:p>
        </p:txBody>
      </p:sp>
      <p:sp>
        <p:nvSpPr>
          <p:cNvPr id="7" name="Symbol zastępczy stopki 2"/>
          <p:cNvSpPr>
            <a:spLocks noGrp="1"/>
          </p:cNvSpPr>
          <p:nvPr>
            <p:ph type="ftr" sz="quarter" idx="11"/>
          </p:nvPr>
        </p:nvSpPr>
        <p:spPr>
          <a:xfrm>
            <a:off x="395536" y="235496"/>
            <a:ext cx="6696744" cy="457200"/>
          </a:xfrm>
        </p:spPr>
        <p:txBody>
          <a:bodyPr/>
          <a:lstStyle/>
          <a:p>
            <a:r>
              <a:rPr lang="pl-PL" sz="1100" b="1" dirty="0" smtClean="0">
                <a:latin typeface="Arial" pitchFamily="34" charset="0"/>
                <a:cs typeface="Arial" pitchFamily="34" charset="0"/>
              </a:rPr>
              <a:t>Rozdział 32. Obsługa gościa w trakcie pobytu w hotelu</a:t>
            </a:r>
            <a:endParaRPr lang="pl-PL" sz="1100" b="1" dirty="0">
              <a:latin typeface="Arial" pitchFamily="34" charset="0"/>
              <a:cs typeface="Arial" pitchFamily="34" charset="0"/>
            </a:endParaRPr>
          </a:p>
        </p:txBody>
      </p:sp>
      <p:sp>
        <p:nvSpPr>
          <p:cNvPr id="10" name="Symbol zastępczy zawartości 3"/>
          <p:cNvSpPr>
            <a:spLocks noGrp="1"/>
          </p:cNvSpPr>
          <p:nvPr>
            <p:ph sz="quarter" idx="1"/>
          </p:nvPr>
        </p:nvSpPr>
        <p:spPr>
          <a:xfrm>
            <a:off x="107504" y="1593304"/>
            <a:ext cx="8568952" cy="5264696"/>
          </a:xfrm>
        </p:spPr>
        <p:txBody>
          <a:bodyPr>
            <a:normAutofit/>
          </a:bodyPr>
          <a:lstStyle/>
          <a:p>
            <a:pPr>
              <a:buNone/>
            </a:pPr>
            <a:r>
              <a:rPr lang="pl-PL" sz="1800" dirty="0" smtClean="0">
                <a:solidFill>
                  <a:srgbClr val="040404"/>
                </a:solidFill>
                <a:latin typeface="Arial" pitchFamily="34" charset="0"/>
                <a:cs typeface="Arial" pitchFamily="34" charset="0"/>
              </a:rPr>
              <a:t>     </a:t>
            </a:r>
            <a:r>
              <a:rPr lang="pl-PL" sz="1800" b="1" dirty="0" smtClean="0">
                <a:solidFill>
                  <a:srgbClr val="040404"/>
                </a:solidFill>
                <a:latin typeface="Arial" pitchFamily="34" charset="0"/>
                <a:cs typeface="Arial" pitchFamily="34" charset="0"/>
              </a:rPr>
              <a:t>Udzielając informacji recepcjonista korzysta z:</a:t>
            </a:r>
            <a:endParaRPr lang="pl-PL" sz="1800" dirty="0" smtClean="0">
              <a:solidFill>
                <a:srgbClr val="040404"/>
              </a:solidFill>
              <a:latin typeface="Arial" pitchFamily="34" charset="0"/>
              <a:cs typeface="Arial" pitchFamily="34" charset="0"/>
            </a:endParaRPr>
          </a:p>
          <a:p>
            <a:r>
              <a:rPr lang="pl-PL" sz="1800" dirty="0" smtClean="0">
                <a:solidFill>
                  <a:srgbClr val="040404"/>
                </a:solidFill>
                <a:latin typeface="Arial" pitchFamily="34" charset="0"/>
                <a:cs typeface="Arial" pitchFamily="34" charset="0"/>
              </a:rPr>
              <a:t>prasy (informacje o imprezach kulturalno-rozrywkowych, repertuarze proponowanym przez kina, teatry itp.),</a:t>
            </a:r>
          </a:p>
          <a:p>
            <a:r>
              <a:rPr lang="pl-PL" sz="1800" dirty="0" smtClean="0">
                <a:solidFill>
                  <a:srgbClr val="040404"/>
                </a:solidFill>
                <a:latin typeface="Arial" pitchFamily="34" charset="0"/>
                <a:cs typeface="Arial" pitchFamily="34" charset="0"/>
              </a:rPr>
              <a:t>Internetu (aktualne kursy walut, rozkłady jazdy - samoloty, PKP i PKS), </a:t>
            </a:r>
          </a:p>
          <a:p>
            <a:r>
              <a:rPr lang="pl-PL" sz="1800" dirty="0" smtClean="0">
                <a:solidFill>
                  <a:srgbClr val="040404"/>
                </a:solidFill>
                <a:latin typeface="Arial" pitchFamily="34" charset="0"/>
                <a:cs typeface="Arial" pitchFamily="34" charset="0"/>
              </a:rPr>
              <a:t>map, folderów i informatorów, książek telefonicznych.</a:t>
            </a:r>
          </a:p>
          <a:p>
            <a:pPr>
              <a:buNone/>
            </a:pPr>
            <a:endParaRPr lang="pl-PL" sz="1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395536" y="807095"/>
            <a:ext cx="8352928" cy="461665"/>
          </a:xfrm>
          <a:prstGeom prst="rect">
            <a:avLst/>
          </a:prstGeom>
        </p:spPr>
        <p:style>
          <a:lnRef idx="1">
            <a:schemeClr val="accent5"/>
          </a:lnRef>
          <a:fillRef idx="1002">
            <a:schemeClr val="dk2"/>
          </a:fillRef>
          <a:effectRef idx="2">
            <a:schemeClr val="accent5"/>
          </a:effectRef>
          <a:fontRef idx="minor">
            <a:schemeClr val="lt1"/>
          </a:fontRef>
        </p:style>
        <p:txBody>
          <a:bodyPr wrap="square" rtlCol="0">
            <a:spAutoFit/>
          </a:bodyPr>
          <a:lstStyle/>
          <a:p>
            <a:r>
              <a:rPr lang="pl-PL" sz="2400" b="1" dirty="0" smtClean="0">
                <a:latin typeface="Arial" pitchFamily="34" charset="0"/>
                <a:cs typeface="Arial" pitchFamily="34" charset="0"/>
              </a:rPr>
              <a:t>Udzielanie informacji</a:t>
            </a:r>
          </a:p>
        </p:txBody>
      </p:sp>
      <p:sp>
        <p:nvSpPr>
          <p:cNvPr id="7" name="Symbol zastępczy stopki 2"/>
          <p:cNvSpPr>
            <a:spLocks noGrp="1"/>
          </p:cNvSpPr>
          <p:nvPr>
            <p:ph type="ftr" sz="quarter" idx="11"/>
          </p:nvPr>
        </p:nvSpPr>
        <p:spPr>
          <a:xfrm>
            <a:off x="395536" y="235496"/>
            <a:ext cx="6696744" cy="457200"/>
          </a:xfrm>
        </p:spPr>
        <p:txBody>
          <a:bodyPr/>
          <a:lstStyle/>
          <a:p>
            <a:r>
              <a:rPr lang="pl-PL" sz="1100" b="1" dirty="0" smtClean="0">
                <a:latin typeface="Arial" pitchFamily="34" charset="0"/>
                <a:cs typeface="Arial" pitchFamily="34" charset="0"/>
              </a:rPr>
              <a:t>Rozdział 32. Obsługa gościa w trakcie pobytu w hotelu</a:t>
            </a:r>
            <a:endParaRPr lang="pl-PL" sz="1100" b="1" dirty="0">
              <a:latin typeface="Arial" pitchFamily="34" charset="0"/>
              <a:cs typeface="Arial" pitchFamily="34" charset="0"/>
            </a:endParaRPr>
          </a:p>
        </p:txBody>
      </p:sp>
      <p:sp>
        <p:nvSpPr>
          <p:cNvPr id="10" name="Symbol zastępczy zawartości 3"/>
          <p:cNvSpPr>
            <a:spLocks noGrp="1"/>
          </p:cNvSpPr>
          <p:nvPr>
            <p:ph sz="quarter" idx="1"/>
          </p:nvPr>
        </p:nvSpPr>
        <p:spPr>
          <a:xfrm>
            <a:off x="107504" y="1593304"/>
            <a:ext cx="3960440" cy="5264696"/>
          </a:xfrm>
        </p:spPr>
        <p:txBody>
          <a:bodyPr>
            <a:normAutofit/>
          </a:bodyPr>
          <a:lstStyle/>
          <a:p>
            <a:pPr>
              <a:buNone/>
            </a:pPr>
            <a:r>
              <a:rPr lang="pl-PL" sz="1800" b="1" dirty="0" smtClean="0">
                <a:solidFill>
                  <a:srgbClr val="040404"/>
                </a:solidFill>
                <a:latin typeface="Arial" pitchFamily="34" charset="0"/>
                <a:cs typeface="Arial" pitchFamily="34" charset="0"/>
              </a:rPr>
              <a:t>    Przyjęty sposób postępowania:</a:t>
            </a:r>
            <a:endParaRPr lang="pl-PL" sz="1800" dirty="0" smtClean="0">
              <a:solidFill>
                <a:srgbClr val="040404"/>
              </a:solidFill>
              <a:latin typeface="Arial" pitchFamily="34" charset="0"/>
              <a:cs typeface="Arial" pitchFamily="34" charset="0"/>
            </a:endParaRPr>
          </a:p>
          <a:p>
            <a:r>
              <a:rPr lang="pl-PL" sz="1800" dirty="0" smtClean="0">
                <a:solidFill>
                  <a:srgbClr val="040404"/>
                </a:solidFill>
                <a:latin typeface="Arial" pitchFamily="34" charset="0"/>
                <a:cs typeface="Arial" pitchFamily="34" charset="0"/>
              </a:rPr>
              <a:t>Przywitaj gościa ciepłym uśmiechem.</a:t>
            </a:r>
          </a:p>
          <a:p>
            <a:r>
              <a:rPr lang="pl-PL" sz="1800" dirty="0" smtClean="0">
                <a:solidFill>
                  <a:srgbClr val="040404"/>
                </a:solidFill>
                <a:latin typeface="Arial" pitchFamily="34" charset="0"/>
                <a:cs typeface="Arial" pitchFamily="34" charset="0"/>
              </a:rPr>
              <a:t>Słuchaj uważnie, aby poznać jego życzenia.</a:t>
            </a:r>
          </a:p>
          <a:p>
            <a:r>
              <a:rPr lang="pl-PL" sz="1800" dirty="0" smtClean="0">
                <a:solidFill>
                  <a:srgbClr val="040404"/>
                </a:solidFill>
                <a:latin typeface="Arial" pitchFamily="34" charset="0"/>
                <a:cs typeface="Arial" pitchFamily="34" charset="0"/>
              </a:rPr>
              <a:t>Jeżeli trzeba, zanotuj ważniejsze informacje w punktach.</a:t>
            </a:r>
          </a:p>
          <a:p>
            <a:r>
              <a:rPr lang="pl-PL" sz="1800" dirty="0" smtClean="0">
                <a:solidFill>
                  <a:srgbClr val="040404"/>
                </a:solidFill>
                <a:latin typeface="Arial" pitchFamily="34" charset="0"/>
                <a:cs typeface="Arial" pitchFamily="34" charset="0"/>
              </a:rPr>
              <a:t>Aby uniknąć nieporozumień, powtórz główne punkty przy gościu.</a:t>
            </a:r>
          </a:p>
          <a:p>
            <a:r>
              <a:rPr lang="pl-PL" sz="1800" dirty="0" smtClean="0">
                <a:solidFill>
                  <a:srgbClr val="040404"/>
                </a:solidFill>
                <a:latin typeface="Arial" pitchFamily="34" charset="0"/>
                <a:cs typeface="Arial" pitchFamily="34" charset="0"/>
              </a:rPr>
              <a:t>Skoncentruj się bardziej, jeżeli sprawa jest trudna lub gość jest osobą niedosłyszącą.</a:t>
            </a:r>
          </a:p>
          <a:p>
            <a:pPr>
              <a:buNone/>
            </a:pPr>
            <a:endParaRPr lang="pl-PL" sz="1800" dirty="0" smtClean="0">
              <a:solidFill>
                <a:srgbClr val="040404"/>
              </a:solidFill>
              <a:latin typeface="Arial" pitchFamily="34" charset="0"/>
              <a:cs typeface="Arial" pitchFamily="34" charset="0"/>
            </a:endParaRPr>
          </a:p>
          <a:p>
            <a:pPr>
              <a:buNone/>
            </a:pPr>
            <a:endParaRPr lang="pl-PL" sz="1800" dirty="0"/>
          </a:p>
        </p:txBody>
      </p:sp>
      <p:pic>
        <p:nvPicPr>
          <p:cNvPr id="5" name="Obraz 4" descr="32.10.jpg"/>
          <p:cNvPicPr>
            <a:picLocks noChangeAspect="1"/>
          </p:cNvPicPr>
          <p:nvPr/>
        </p:nvPicPr>
        <p:blipFill>
          <a:blip r:embed="rId2" cstate="print"/>
          <a:stretch>
            <a:fillRect/>
          </a:stretch>
        </p:blipFill>
        <p:spPr>
          <a:xfrm>
            <a:off x="4520901" y="1738351"/>
            <a:ext cx="4061110" cy="284277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395536" y="807095"/>
            <a:ext cx="8352928" cy="461665"/>
          </a:xfrm>
          <a:prstGeom prst="rect">
            <a:avLst/>
          </a:prstGeom>
        </p:spPr>
        <p:style>
          <a:lnRef idx="1">
            <a:schemeClr val="accent5"/>
          </a:lnRef>
          <a:fillRef idx="1002">
            <a:schemeClr val="dk2"/>
          </a:fillRef>
          <a:effectRef idx="2">
            <a:schemeClr val="accent5"/>
          </a:effectRef>
          <a:fontRef idx="minor">
            <a:schemeClr val="lt1"/>
          </a:fontRef>
        </p:style>
        <p:txBody>
          <a:bodyPr wrap="square" rtlCol="0">
            <a:spAutoFit/>
          </a:bodyPr>
          <a:lstStyle/>
          <a:p>
            <a:r>
              <a:rPr lang="pl-PL" sz="2400" b="1" dirty="0" smtClean="0">
                <a:latin typeface="Arial" pitchFamily="34" charset="0"/>
                <a:cs typeface="Arial" pitchFamily="34" charset="0"/>
              </a:rPr>
              <a:t>Udzielanie informacji</a:t>
            </a:r>
          </a:p>
        </p:txBody>
      </p:sp>
      <p:sp>
        <p:nvSpPr>
          <p:cNvPr id="7" name="Symbol zastępczy stopki 2"/>
          <p:cNvSpPr>
            <a:spLocks noGrp="1"/>
          </p:cNvSpPr>
          <p:nvPr>
            <p:ph type="ftr" sz="quarter" idx="11"/>
          </p:nvPr>
        </p:nvSpPr>
        <p:spPr>
          <a:xfrm>
            <a:off x="395536" y="235496"/>
            <a:ext cx="6696744" cy="457200"/>
          </a:xfrm>
        </p:spPr>
        <p:txBody>
          <a:bodyPr/>
          <a:lstStyle/>
          <a:p>
            <a:r>
              <a:rPr lang="pl-PL" sz="1100" b="1" dirty="0" smtClean="0">
                <a:latin typeface="Arial" pitchFamily="34" charset="0"/>
                <a:cs typeface="Arial" pitchFamily="34" charset="0"/>
              </a:rPr>
              <a:t>Rozdział 32. Obsługa gościa w trakcie pobytu w hotelu</a:t>
            </a:r>
            <a:endParaRPr lang="pl-PL" sz="1100" b="1" dirty="0">
              <a:latin typeface="Arial" pitchFamily="34" charset="0"/>
              <a:cs typeface="Arial" pitchFamily="34" charset="0"/>
            </a:endParaRPr>
          </a:p>
        </p:txBody>
      </p:sp>
      <p:sp>
        <p:nvSpPr>
          <p:cNvPr id="10" name="Symbol zastępczy zawartości 3"/>
          <p:cNvSpPr>
            <a:spLocks noGrp="1"/>
          </p:cNvSpPr>
          <p:nvPr>
            <p:ph sz="quarter" idx="1"/>
          </p:nvPr>
        </p:nvSpPr>
        <p:spPr>
          <a:xfrm>
            <a:off x="107504" y="1593304"/>
            <a:ext cx="8568952" cy="5264696"/>
          </a:xfrm>
        </p:spPr>
        <p:txBody>
          <a:bodyPr>
            <a:normAutofit/>
          </a:bodyPr>
          <a:lstStyle/>
          <a:p>
            <a:r>
              <a:rPr lang="pl-PL" sz="1800" dirty="0" smtClean="0">
                <a:solidFill>
                  <a:srgbClr val="040404"/>
                </a:solidFill>
                <a:latin typeface="Arial" pitchFamily="34" charset="0"/>
                <a:cs typeface="Arial" pitchFamily="34" charset="0"/>
              </a:rPr>
              <a:t>W przypadku wątpliwości, nie wahaj się zadać kilku pytań dodatkowych.</a:t>
            </a:r>
          </a:p>
          <a:p>
            <a:r>
              <a:rPr lang="pl-PL" sz="1800" dirty="0" smtClean="0">
                <a:solidFill>
                  <a:srgbClr val="040404"/>
                </a:solidFill>
                <a:latin typeface="Arial" pitchFamily="34" charset="0"/>
                <a:cs typeface="Arial" pitchFamily="34" charset="0"/>
              </a:rPr>
              <a:t>Załatw sprawę natychmiast.</a:t>
            </a:r>
          </a:p>
          <a:p>
            <a:r>
              <a:rPr lang="pl-PL" sz="1800" dirty="0" smtClean="0">
                <a:solidFill>
                  <a:srgbClr val="040404"/>
                </a:solidFill>
                <a:latin typeface="Arial" pitchFamily="34" charset="0"/>
                <a:cs typeface="Arial" pitchFamily="34" charset="0"/>
              </a:rPr>
              <a:t>Zaproponuj inne rozwiązanie, np. „Jest duży wybór restauracji w najbliższej okolicy”.</a:t>
            </a:r>
          </a:p>
          <a:p>
            <a:r>
              <a:rPr lang="pl-PL" sz="1800" dirty="0" smtClean="0">
                <a:solidFill>
                  <a:srgbClr val="040404"/>
                </a:solidFill>
                <a:latin typeface="Arial" pitchFamily="34" charset="0"/>
                <a:cs typeface="Arial" pitchFamily="34" charset="0"/>
              </a:rPr>
              <a:t>Zaproponuj pewien tryb postępowania: „Chciałbym polecić naszą restaurację na pierwszym piętrze”.</a:t>
            </a:r>
          </a:p>
          <a:p>
            <a:r>
              <a:rPr lang="pl-PL" sz="1800" dirty="0" smtClean="0">
                <a:solidFill>
                  <a:srgbClr val="040404"/>
                </a:solidFill>
                <a:latin typeface="Arial" pitchFamily="34" charset="0"/>
                <a:cs typeface="Arial" pitchFamily="34" charset="0"/>
              </a:rPr>
              <a:t>Zaproponuj pomoc w wyszukiwaniu informacji.</a:t>
            </a:r>
          </a:p>
          <a:p>
            <a:r>
              <a:rPr lang="pl-PL" sz="1800" dirty="0" smtClean="0">
                <a:solidFill>
                  <a:srgbClr val="040404"/>
                </a:solidFill>
                <a:latin typeface="Arial" pitchFamily="34" charset="0"/>
                <a:cs typeface="Arial" pitchFamily="34" charset="0"/>
              </a:rPr>
              <a:t>Potwierdź to, co już zostało ustalone mówiąc np. „ Zatem, stolik na cztery osoby, godzina 20.00, dziś wieczorem”.</a:t>
            </a:r>
          </a:p>
          <a:p>
            <a:r>
              <a:rPr lang="pl-PL" sz="1800" dirty="0" smtClean="0">
                <a:solidFill>
                  <a:srgbClr val="040404"/>
                </a:solidFill>
                <a:latin typeface="Arial" pitchFamily="34" charset="0"/>
                <a:cs typeface="Arial" pitchFamily="34" charset="0"/>
              </a:rPr>
              <a:t>Zakończ rozmowę optymistyczną uwagą, np. „Mam nadzieję, że posiłek będzie Państwu smakował”.</a:t>
            </a:r>
          </a:p>
          <a:p>
            <a:pPr>
              <a:buNone/>
            </a:pPr>
            <a:endParaRPr lang="pl-PL" sz="1800" dirty="0" smtClean="0">
              <a:solidFill>
                <a:srgbClr val="040404"/>
              </a:solidFill>
              <a:latin typeface="Arial" pitchFamily="34" charset="0"/>
              <a:cs typeface="Arial" pitchFamily="34" charset="0"/>
            </a:endParaRPr>
          </a:p>
          <a:p>
            <a:pPr>
              <a:buNone/>
            </a:pPr>
            <a:endParaRPr lang="pl-PL" sz="1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395536" y="807095"/>
            <a:ext cx="8352928" cy="461665"/>
          </a:xfrm>
          <a:prstGeom prst="rect">
            <a:avLst/>
          </a:prstGeom>
        </p:spPr>
        <p:style>
          <a:lnRef idx="1">
            <a:schemeClr val="accent5"/>
          </a:lnRef>
          <a:fillRef idx="1002">
            <a:schemeClr val="dk2"/>
          </a:fillRef>
          <a:effectRef idx="2">
            <a:schemeClr val="accent5"/>
          </a:effectRef>
          <a:fontRef idx="minor">
            <a:schemeClr val="lt1"/>
          </a:fontRef>
        </p:style>
        <p:txBody>
          <a:bodyPr wrap="square" rtlCol="0">
            <a:spAutoFit/>
          </a:bodyPr>
          <a:lstStyle/>
          <a:p>
            <a:r>
              <a:rPr lang="pl-PL" sz="2400" b="1" dirty="0" smtClean="0">
                <a:latin typeface="Arial" pitchFamily="34" charset="0"/>
                <a:cs typeface="Arial" pitchFamily="34" charset="0"/>
              </a:rPr>
              <a:t>Udzielanie informacji</a:t>
            </a:r>
          </a:p>
        </p:txBody>
      </p:sp>
      <p:sp>
        <p:nvSpPr>
          <p:cNvPr id="7" name="Symbol zastępczy stopki 2"/>
          <p:cNvSpPr>
            <a:spLocks noGrp="1"/>
          </p:cNvSpPr>
          <p:nvPr>
            <p:ph type="ftr" sz="quarter" idx="11"/>
          </p:nvPr>
        </p:nvSpPr>
        <p:spPr>
          <a:xfrm>
            <a:off x="395536" y="235496"/>
            <a:ext cx="6696744" cy="457200"/>
          </a:xfrm>
        </p:spPr>
        <p:txBody>
          <a:bodyPr/>
          <a:lstStyle/>
          <a:p>
            <a:r>
              <a:rPr lang="pl-PL" sz="1100" b="1" dirty="0" smtClean="0">
                <a:latin typeface="Arial" pitchFamily="34" charset="0"/>
                <a:cs typeface="Arial" pitchFamily="34" charset="0"/>
              </a:rPr>
              <a:t>Rozdział 32. Obsługa gościa w trakcie pobytu w hotelu</a:t>
            </a:r>
            <a:endParaRPr lang="pl-PL" sz="1100" b="1" dirty="0">
              <a:latin typeface="Arial" pitchFamily="34" charset="0"/>
              <a:cs typeface="Arial" pitchFamily="34" charset="0"/>
            </a:endParaRPr>
          </a:p>
        </p:txBody>
      </p:sp>
      <p:sp>
        <p:nvSpPr>
          <p:cNvPr id="10" name="Symbol zastępczy zawartości 3"/>
          <p:cNvSpPr>
            <a:spLocks noGrp="1"/>
          </p:cNvSpPr>
          <p:nvPr>
            <p:ph sz="quarter" idx="1"/>
          </p:nvPr>
        </p:nvSpPr>
        <p:spPr>
          <a:xfrm>
            <a:off x="107504" y="1593304"/>
            <a:ext cx="8568952" cy="5264696"/>
          </a:xfrm>
        </p:spPr>
        <p:txBody>
          <a:bodyPr>
            <a:normAutofit/>
          </a:bodyPr>
          <a:lstStyle/>
          <a:p>
            <a:pPr>
              <a:buNone/>
            </a:pPr>
            <a:r>
              <a:rPr lang="pl-PL" sz="1800" b="1" dirty="0" smtClean="0">
                <a:solidFill>
                  <a:srgbClr val="040404"/>
                </a:solidFill>
                <a:latin typeface="Arial" pitchFamily="34" charset="0"/>
                <a:cs typeface="Arial" pitchFamily="34" charset="0"/>
              </a:rPr>
              <a:t>    Recepcjonista powinien posiadać:</a:t>
            </a:r>
            <a:endParaRPr lang="pl-PL" sz="1800" dirty="0" smtClean="0">
              <a:solidFill>
                <a:srgbClr val="040404"/>
              </a:solidFill>
              <a:latin typeface="Arial" pitchFamily="34" charset="0"/>
              <a:cs typeface="Arial" pitchFamily="34" charset="0"/>
            </a:endParaRPr>
          </a:p>
          <a:p>
            <a:r>
              <a:rPr lang="pl-PL" sz="1800" dirty="0" smtClean="0">
                <a:solidFill>
                  <a:srgbClr val="040404"/>
                </a:solidFill>
                <a:latin typeface="Arial" pitchFamily="34" charset="0"/>
                <a:cs typeface="Arial" pitchFamily="34" charset="0"/>
              </a:rPr>
              <a:t>Listę wszystkich usług i produktów, które firma sprzedaje, z informacjami na temat ich cen, godzin otwarcia itp.;</a:t>
            </a:r>
          </a:p>
          <a:p>
            <a:r>
              <a:rPr lang="pl-PL" sz="1800" dirty="0" smtClean="0">
                <a:solidFill>
                  <a:srgbClr val="040404"/>
                </a:solidFill>
                <a:latin typeface="Arial" pitchFamily="34" charset="0"/>
                <a:cs typeface="Arial" pitchFamily="34" charset="0"/>
              </a:rPr>
              <a:t>Wiedzę na temat przepisów i zasad działania firmy oraz przepisów prawa dotyczących miejsca pracy, np. takich, które stanowią, iż młodzież poniżej 18 lat nie może kupować w barze napojów alkoholowych;</a:t>
            </a:r>
          </a:p>
          <a:p>
            <a:r>
              <a:rPr lang="pl-PL" sz="1800" dirty="0" smtClean="0">
                <a:solidFill>
                  <a:srgbClr val="040404"/>
                </a:solidFill>
                <a:latin typeface="Arial" pitchFamily="34" charset="0"/>
                <a:cs typeface="Arial" pitchFamily="34" charset="0"/>
              </a:rPr>
              <a:t>Listę z nazwiskami członków personelu, numerami ich telefonów wewnętrznych i zajmowanymi stanowiskami;</a:t>
            </a:r>
          </a:p>
          <a:p>
            <a:r>
              <a:rPr lang="pl-PL" sz="1800" dirty="0" smtClean="0">
                <a:solidFill>
                  <a:srgbClr val="040404"/>
                </a:solidFill>
                <a:latin typeface="Arial" pitchFamily="34" charset="0"/>
                <a:cs typeface="Arial" pitchFamily="34" charset="0"/>
              </a:rPr>
              <a:t>Wiedzę na temat tego, jakie rozrywki oferuje gościom codzienny program hotelowy, oraz nazwiska i telefony animatorów;</a:t>
            </a:r>
          </a:p>
          <a:p>
            <a:r>
              <a:rPr lang="pl-PL" sz="1800" dirty="0" smtClean="0">
                <a:solidFill>
                  <a:srgbClr val="040404"/>
                </a:solidFill>
                <a:latin typeface="Arial" pitchFamily="34" charset="0"/>
                <a:cs typeface="Arial" pitchFamily="34" charset="0"/>
              </a:rPr>
              <a:t>Dobrą orientację na temat tego, co dzieje się na terenie miejscowości, aby móc poinformować gości o godzinach nabożeństw, rozrywkach, usługach pocztowych, możliwości korzystania z biblioteki;</a:t>
            </a:r>
          </a:p>
          <a:p>
            <a:r>
              <a:rPr lang="pl-PL" sz="1800" dirty="0" smtClean="0">
                <a:solidFill>
                  <a:srgbClr val="040404"/>
                </a:solidFill>
                <a:latin typeface="Arial" pitchFamily="34" charset="0"/>
                <a:cs typeface="Arial" pitchFamily="34" charset="0"/>
              </a:rPr>
              <a:t>Materiały informacyjne, takie jak miejscowe gazety (lokale rozrywkowe, sklepy, numery służb publicznych), książki telefoniczne itd.</a:t>
            </a:r>
          </a:p>
          <a:p>
            <a:pPr>
              <a:buNone/>
            </a:pPr>
            <a:endParaRPr lang="pl-PL" sz="1800" dirty="0" smtClean="0">
              <a:solidFill>
                <a:srgbClr val="040404"/>
              </a:solidFill>
              <a:latin typeface="Arial" pitchFamily="34" charset="0"/>
              <a:cs typeface="Arial" pitchFamily="34" charset="0"/>
            </a:endParaRPr>
          </a:p>
          <a:p>
            <a:pPr>
              <a:buNone/>
            </a:pPr>
            <a:endParaRPr lang="pl-PL" sz="1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395536" y="807095"/>
            <a:ext cx="8352928" cy="461665"/>
          </a:xfrm>
          <a:prstGeom prst="rect">
            <a:avLst/>
          </a:prstGeom>
        </p:spPr>
        <p:style>
          <a:lnRef idx="1">
            <a:schemeClr val="accent5"/>
          </a:lnRef>
          <a:fillRef idx="1002">
            <a:schemeClr val="dk2"/>
          </a:fillRef>
          <a:effectRef idx="2">
            <a:schemeClr val="accent5"/>
          </a:effectRef>
          <a:fontRef idx="minor">
            <a:schemeClr val="lt1"/>
          </a:fontRef>
        </p:style>
        <p:txBody>
          <a:bodyPr wrap="square" rtlCol="0">
            <a:spAutoFit/>
          </a:bodyPr>
          <a:lstStyle/>
          <a:p>
            <a:r>
              <a:rPr lang="pl-PL" sz="2400" b="1" dirty="0" smtClean="0">
                <a:latin typeface="Arial" pitchFamily="34" charset="0"/>
                <a:cs typeface="Arial" pitchFamily="34" charset="0"/>
              </a:rPr>
              <a:t>Udzielanie informacji</a:t>
            </a:r>
          </a:p>
        </p:txBody>
      </p:sp>
      <p:sp>
        <p:nvSpPr>
          <p:cNvPr id="7" name="Symbol zastępczy stopki 2"/>
          <p:cNvSpPr>
            <a:spLocks noGrp="1"/>
          </p:cNvSpPr>
          <p:nvPr>
            <p:ph type="ftr" sz="quarter" idx="11"/>
          </p:nvPr>
        </p:nvSpPr>
        <p:spPr>
          <a:xfrm>
            <a:off x="395536" y="235496"/>
            <a:ext cx="6696744" cy="457200"/>
          </a:xfrm>
        </p:spPr>
        <p:txBody>
          <a:bodyPr/>
          <a:lstStyle/>
          <a:p>
            <a:r>
              <a:rPr lang="pl-PL" sz="1100" b="1" dirty="0" smtClean="0">
                <a:latin typeface="Arial" pitchFamily="34" charset="0"/>
                <a:cs typeface="Arial" pitchFamily="34" charset="0"/>
              </a:rPr>
              <a:t>Rozdział 32. Obsługa gościa w trakcie pobytu w hotelu</a:t>
            </a:r>
            <a:endParaRPr lang="pl-PL" sz="1100" b="1" dirty="0">
              <a:latin typeface="Arial" pitchFamily="34" charset="0"/>
              <a:cs typeface="Arial" pitchFamily="34" charset="0"/>
            </a:endParaRPr>
          </a:p>
        </p:txBody>
      </p:sp>
      <p:sp>
        <p:nvSpPr>
          <p:cNvPr id="10" name="Symbol zastępczy zawartości 3"/>
          <p:cNvSpPr>
            <a:spLocks noGrp="1"/>
          </p:cNvSpPr>
          <p:nvPr>
            <p:ph sz="quarter" idx="1"/>
          </p:nvPr>
        </p:nvSpPr>
        <p:spPr>
          <a:xfrm>
            <a:off x="107504" y="1593304"/>
            <a:ext cx="8568952" cy="5264696"/>
          </a:xfrm>
        </p:spPr>
        <p:txBody>
          <a:bodyPr>
            <a:normAutofit/>
          </a:bodyPr>
          <a:lstStyle/>
          <a:p>
            <a:pPr>
              <a:buNone/>
            </a:pPr>
            <a:r>
              <a:rPr lang="pl-PL" sz="1800" b="1" dirty="0" smtClean="0">
                <a:solidFill>
                  <a:srgbClr val="040404"/>
                </a:solidFill>
                <a:latin typeface="Arial" pitchFamily="34" charset="0"/>
                <a:cs typeface="Arial" pitchFamily="34" charset="0"/>
              </a:rPr>
              <a:t>    Najważniejsze zasady udzielania informacji:</a:t>
            </a:r>
            <a:endParaRPr lang="pl-PL" sz="1800" dirty="0" smtClean="0">
              <a:solidFill>
                <a:srgbClr val="040404"/>
              </a:solidFill>
              <a:latin typeface="Arial" pitchFamily="34" charset="0"/>
              <a:cs typeface="Arial" pitchFamily="34" charset="0"/>
            </a:endParaRPr>
          </a:p>
          <a:p>
            <a:r>
              <a:rPr lang="pl-PL" sz="1800" dirty="0" smtClean="0">
                <a:solidFill>
                  <a:srgbClr val="040404"/>
                </a:solidFill>
                <a:latin typeface="Arial" pitchFamily="34" charset="0"/>
                <a:cs typeface="Arial" pitchFamily="34" charset="0"/>
              </a:rPr>
              <a:t>Recepcjoniści mają pełne prawo uważać, iż goście spodziewają się, że recepcjonista jest osobą, która wie wszystko. Jeżeli goście odniosą wrażenie, że recepcjonista jest zawsze do ich dyspozycji, będą nie tylko zadowoleni, lecz prawdopodobnie polecą zakład innym.</a:t>
            </a:r>
          </a:p>
          <a:p>
            <a:r>
              <a:rPr lang="pl-PL" sz="1800" dirty="0" smtClean="0">
                <a:solidFill>
                  <a:srgbClr val="040404"/>
                </a:solidFill>
                <a:latin typeface="Arial" pitchFamily="34" charset="0"/>
                <a:cs typeface="Arial" pitchFamily="34" charset="0"/>
              </a:rPr>
              <a:t>Umiejętność spokojnego i dokładnego działania w napiętej atmosferze jest cechą dobrego recepcjonisty. Są takie chwile, kiedy wydaje się, że wszystko dzieje się na raz. Kiedy ktoś czeka na recepcji, a ty jesteś zajęty, zdobądź się na uśmiech i wyjaśnij, że będziesz za chwilę do dyspozycji gościa. </a:t>
            </a:r>
            <a:br>
              <a:rPr lang="pl-PL" sz="1800" dirty="0" smtClean="0">
                <a:solidFill>
                  <a:srgbClr val="040404"/>
                </a:solidFill>
                <a:latin typeface="Arial" pitchFamily="34" charset="0"/>
                <a:cs typeface="Arial" pitchFamily="34" charset="0"/>
              </a:rPr>
            </a:br>
            <a:r>
              <a:rPr lang="pl-PL" sz="1800" dirty="0" smtClean="0">
                <a:solidFill>
                  <a:srgbClr val="040404"/>
                </a:solidFill>
                <a:latin typeface="Arial" pitchFamily="34" charset="0"/>
                <a:cs typeface="Arial" pitchFamily="34" charset="0"/>
              </a:rPr>
              <a:t/>
            </a:r>
            <a:br>
              <a:rPr lang="pl-PL" sz="1800" dirty="0" smtClean="0">
                <a:solidFill>
                  <a:srgbClr val="040404"/>
                </a:solidFill>
                <a:latin typeface="Arial" pitchFamily="34" charset="0"/>
                <a:cs typeface="Arial" pitchFamily="34" charset="0"/>
              </a:rPr>
            </a:br>
            <a:r>
              <a:rPr lang="pl-PL" sz="1800" dirty="0" smtClean="0">
                <a:solidFill>
                  <a:srgbClr val="040404"/>
                </a:solidFill>
                <a:latin typeface="Arial" pitchFamily="34" charset="0"/>
                <a:cs typeface="Arial" pitchFamily="34" charset="0"/>
              </a:rPr>
              <a:t>Dla osoby czekającej oznacza to, że została przez ciebie zauważona i że zajmiesz się nią od razu, kiedy tylko będziesz wolny. Przyjazna i szybka reakcja świadczy o tym, ze gość jest dla firmy osobą mile widzianą i ważną, oraz o tym, że będzie w podobny sposób traktowany w czasie całego pobytu.</a:t>
            </a:r>
          </a:p>
          <a:p>
            <a:pPr>
              <a:buNone/>
            </a:pPr>
            <a:endParaRPr lang="pl-PL" sz="1800" dirty="0" smtClean="0">
              <a:solidFill>
                <a:srgbClr val="040404"/>
              </a:solidFill>
              <a:latin typeface="Arial" pitchFamily="34" charset="0"/>
              <a:cs typeface="Arial" pitchFamily="34" charset="0"/>
            </a:endParaRPr>
          </a:p>
          <a:p>
            <a:pPr>
              <a:buNone/>
            </a:pPr>
            <a:endParaRPr lang="pl-PL" sz="1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395536" y="807095"/>
            <a:ext cx="8352928" cy="461665"/>
          </a:xfrm>
          <a:prstGeom prst="rect">
            <a:avLst/>
          </a:prstGeom>
        </p:spPr>
        <p:style>
          <a:lnRef idx="1">
            <a:schemeClr val="accent5"/>
          </a:lnRef>
          <a:fillRef idx="1002">
            <a:schemeClr val="dk2"/>
          </a:fillRef>
          <a:effectRef idx="2">
            <a:schemeClr val="accent5"/>
          </a:effectRef>
          <a:fontRef idx="minor">
            <a:schemeClr val="lt1"/>
          </a:fontRef>
        </p:style>
        <p:txBody>
          <a:bodyPr wrap="square" rtlCol="0">
            <a:spAutoFit/>
          </a:bodyPr>
          <a:lstStyle/>
          <a:p>
            <a:r>
              <a:rPr lang="pl-PL" sz="2400" b="1" dirty="0" smtClean="0">
                <a:latin typeface="Arial" pitchFamily="34" charset="0"/>
                <a:cs typeface="Arial" pitchFamily="34" charset="0"/>
              </a:rPr>
              <a:t>Udzielanie informacji</a:t>
            </a:r>
          </a:p>
        </p:txBody>
      </p:sp>
      <p:sp>
        <p:nvSpPr>
          <p:cNvPr id="7" name="Symbol zastępczy stopki 2"/>
          <p:cNvSpPr>
            <a:spLocks noGrp="1"/>
          </p:cNvSpPr>
          <p:nvPr>
            <p:ph type="ftr" sz="quarter" idx="11"/>
          </p:nvPr>
        </p:nvSpPr>
        <p:spPr>
          <a:xfrm>
            <a:off x="395536" y="235496"/>
            <a:ext cx="6696744" cy="457200"/>
          </a:xfrm>
        </p:spPr>
        <p:txBody>
          <a:bodyPr/>
          <a:lstStyle/>
          <a:p>
            <a:r>
              <a:rPr lang="pl-PL" sz="1100" b="1" dirty="0" smtClean="0">
                <a:latin typeface="Arial" pitchFamily="34" charset="0"/>
                <a:cs typeface="Arial" pitchFamily="34" charset="0"/>
              </a:rPr>
              <a:t>Rozdział 32. Obsługa gościa w trakcie pobytu w hotelu</a:t>
            </a:r>
            <a:endParaRPr lang="pl-PL" sz="1100" b="1" dirty="0">
              <a:latin typeface="Arial" pitchFamily="34" charset="0"/>
              <a:cs typeface="Arial" pitchFamily="34" charset="0"/>
            </a:endParaRPr>
          </a:p>
        </p:txBody>
      </p:sp>
      <p:sp>
        <p:nvSpPr>
          <p:cNvPr id="10" name="Symbol zastępczy zawartości 3"/>
          <p:cNvSpPr>
            <a:spLocks noGrp="1"/>
          </p:cNvSpPr>
          <p:nvPr>
            <p:ph sz="quarter" idx="1"/>
          </p:nvPr>
        </p:nvSpPr>
        <p:spPr>
          <a:xfrm>
            <a:off x="107504" y="1593304"/>
            <a:ext cx="8568952" cy="5264696"/>
          </a:xfrm>
        </p:spPr>
        <p:txBody>
          <a:bodyPr>
            <a:normAutofit/>
          </a:bodyPr>
          <a:lstStyle/>
          <a:p>
            <a:r>
              <a:rPr lang="pl-PL" sz="1800" dirty="0" smtClean="0">
                <a:solidFill>
                  <a:srgbClr val="040404"/>
                </a:solidFill>
                <a:latin typeface="Arial" pitchFamily="34" charset="0"/>
                <a:cs typeface="Arial" pitchFamily="34" charset="0"/>
              </a:rPr>
              <a:t>Recepcjonista ma obowiązek udzielania informacji również gościom z zewnątrz. </a:t>
            </a:r>
          </a:p>
          <a:p>
            <a:r>
              <a:rPr lang="pl-PL" sz="1800" dirty="0" smtClean="0">
                <a:solidFill>
                  <a:srgbClr val="040404"/>
                </a:solidFill>
                <a:latin typeface="Arial" pitchFamily="34" charset="0"/>
                <a:cs typeface="Arial" pitchFamily="34" charset="0"/>
              </a:rPr>
              <a:t>Recepcjonista powinien też wiedzieć, kiedy lepiej jest nie odpowiadać na pewne pytania, tylko skierować gościa do bardziej kompetentnej osoby.</a:t>
            </a:r>
          </a:p>
          <a:p>
            <a:r>
              <a:rPr lang="pl-PL" sz="1800" dirty="0" smtClean="0">
                <a:solidFill>
                  <a:srgbClr val="040404"/>
                </a:solidFill>
                <a:latin typeface="Arial" pitchFamily="34" charset="0"/>
                <a:cs typeface="Arial" pitchFamily="34" charset="0"/>
              </a:rPr>
              <a:t>Jeżeli nie jesteś pewien, że znasz właściwą odpowiedz na zadane ci pytanie – nie zgaduj. Sprawdź w dostępnym ci materiale źródłowym lub zapytaj kogoś, kto będzie znał odpowiedź.</a:t>
            </a:r>
          </a:p>
          <a:p>
            <a:r>
              <a:rPr lang="pl-PL" sz="1800" dirty="0" smtClean="0">
                <a:solidFill>
                  <a:srgbClr val="040404"/>
                </a:solidFill>
                <a:latin typeface="Arial" pitchFamily="34" charset="0"/>
                <a:cs typeface="Arial" pitchFamily="34" charset="0"/>
              </a:rPr>
              <a:t>Informacja musi być aktualna, dokładna, rzetelna, zrozumiała, kompletna, łatwo i szybko dostępna. Informacja bez tych cech staję się bezużyteczna. Pracownicy recepcji zbierają informacje tworząc własne bazy informacji, niezbędne do wykonywania własnych zadań zawodowych.</a:t>
            </a:r>
          </a:p>
          <a:p>
            <a:r>
              <a:rPr lang="pl-PL" sz="1800" dirty="0" smtClean="0">
                <a:solidFill>
                  <a:srgbClr val="040404"/>
                </a:solidFill>
                <a:latin typeface="Arial" pitchFamily="34" charset="0"/>
                <a:cs typeface="Arial" pitchFamily="34" charset="0"/>
              </a:rPr>
              <a:t>Im więcej informacji podasz gościom bez uciekania się do pomocy innych ludzi, tym lepiej. W ten sposób dajesz im do zrozumienia, że zależy ci na solidnym wykonywaniu obowiązków.</a:t>
            </a:r>
          </a:p>
          <a:p>
            <a:pPr>
              <a:buNone/>
            </a:pPr>
            <a:endParaRPr lang="pl-PL" sz="1800" dirty="0" smtClean="0">
              <a:solidFill>
                <a:srgbClr val="040404"/>
              </a:solidFill>
              <a:latin typeface="Arial" pitchFamily="34" charset="0"/>
              <a:cs typeface="Arial" pitchFamily="34" charset="0"/>
            </a:endParaRPr>
          </a:p>
          <a:p>
            <a:pPr>
              <a:buNone/>
            </a:pPr>
            <a:endParaRPr lang="pl-PL" sz="1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395536" y="807095"/>
            <a:ext cx="8352928" cy="461665"/>
          </a:xfrm>
          <a:prstGeom prst="rect">
            <a:avLst/>
          </a:prstGeom>
        </p:spPr>
        <p:style>
          <a:lnRef idx="1">
            <a:schemeClr val="accent5"/>
          </a:lnRef>
          <a:fillRef idx="1002">
            <a:schemeClr val="dk2"/>
          </a:fillRef>
          <a:effectRef idx="2">
            <a:schemeClr val="accent5"/>
          </a:effectRef>
          <a:fontRef idx="minor">
            <a:schemeClr val="lt1"/>
          </a:fontRef>
        </p:style>
        <p:txBody>
          <a:bodyPr wrap="square" rtlCol="0">
            <a:spAutoFit/>
          </a:bodyPr>
          <a:lstStyle/>
          <a:p>
            <a:r>
              <a:rPr lang="pl-PL" sz="2400" b="1" dirty="0" smtClean="0">
                <a:latin typeface="Arial" pitchFamily="34" charset="0"/>
                <a:cs typeface="Arial" pitchFamily="34" charset="0"/>
              </a:rPr>
              <a:t>Udzielanie informacji</a:t>
            </a:r>
          </a:p>
        </p:txBody>
      </p:sp>
      <p:sp>
        <p:nvSpPr>
          <p:cNvPr id="7" name="Symbol zastępczy stopki 2"/>
          <p:cNvSpPr>
            <a:spLocks noGrp="1"/>
          </p:cNvSpPr>
          <p:nvPr>
            <p:ph type="ftr" sz="quarter" idx="11"/>
          </p:nvPr>
        </p:nvSpPr>
        <p:spPr>
          <a:xfrm>
            <a:off x="395536" y="235496"/>
            <a:ext cx="6696744" cy="457200"/>
          </a:xfrm>
        </p:spPr>
        <p:txBody>
          <a:bodyPr/>
          <a:lstStyle/>
          <a:p>
            <a:r>
              <a:rPr lang="pl-PL" sz="1100" b="1" dirty="0" smtClean="0">
                <a:latin typeface="Arial" pitchFamily="34" charset="0"/>
                <a:cs typeface="Arial" pitchFamily="34" charset="0"/>
              </a:rPr>
              <a:t>Rozdział 32. Obsługa gościa w trakcie pobytu w hotelu</a:t>
            </a:r>
            <a:endParaRPr lang="pl-PL" sz="1100" b="1" dirty="0">
              <a:latin typeface="Arial" pitchFamily="34" charset="0"/>
              <a:cs typeface="Arial" pitchFamily="34" charset="0"/>
            </a:endParaRPr>
          </a:p>
        </p:txBody>
      </p:sp>
      <p:sp>
        <p:nvSpPr>
          <p:cNvPr id="10" name="Symbol zastępczy zawartości 3"/>
          <p:cNvSpPr>
            <a:spLocks noGrp="1"/>
          </p:cNvSpPr>
          <p:nvPr>
            <p:ph sz="quarter" idx="1"/>
          </p:nvPr>
        </p:nvSpPr>
        <p:spPr>
          <a:xfrm>
            <a:off x="107504" y="1593304"/>
            <a:ext cx="4032448" cy="5264696"/>
          </a:xfrm>
        </p:spPr>
        <p:txBody>
          <a:bodyPr>
            <a:normAutofit/>
          </a:bodyPr>
          <a:lstStyle/>
          <a:p>
            <a:pPr>
              <a:buNone/>
            </a:pPr>
            <a:r>
              <a:rPr lang="pl-PL" sz="1800" b="1" dirty="0" smtClean="0">
                <a:solidFill>
                  <a:srgbClr val="040404"/>
                </a:solidFill>
                <a:latin typeface="Arial" pitchFamily="34" charset="0"/>
                <a:cs typeface="Arial" pitchFamily="34" charset="0"/>
              </a:rPr>
              <a:t>    Przykładowe informacje udzielane przez recepcję:</a:t>
            </a:r>
            <a:endParaRPr lang="pl-PL" sz="1800" dirty="0" smtClean="0">
              <a:solidFill>
                <a:srgbClr val="040404"/>
              </a:solidFill>
              <a:latin typeface="Arial" pitchFamily="34" charset="0"/>
              <a:cs typeface="Arial" pitchFamily="34" charset="0"/>
            </a:endParaRPr>
          </a:p>
          <a:p>
            <a:r>
              <a:rPr lang="pl-PL" sz="1800" dirty="0" smtClean="0">
                <a:solidFill>
                  <a:srgbClr val="040404"/>
                </a:solidFill>
                <a:latin typeface="Arial" pitchFamily="34" charset="0"/>
                <a:cs typeface="Arial" pitchFamily="34" charset="0"/>
              </a:rPr>
              <a:t>Basen jest czynny od godziny 7.00 do 20.00.</a:t>
            </a:r>
          </a:p>
          <a:p>
            <a:r>
              <a:rPr lang="pl-PL" sz="1800" dirty="0" smtClean="0">
                <a:solidFill>
                  <a:srgbClr val="040404"/>
                </a:solidFill>
                <a:latin typeface="Arial" pitchFamily="34" charset="0"/>
                <a:cs typeface="Arial" pitchFamily="34" charset="0"/>
              </a:rPr>
              <a:t>Sala konferencyjna znajduje się na drugim piętrze po lewej stronie.</a:t>
            </a:r>
          </a:p>
          <a:p>
            <a:r>
              <a:rPr lang="pl-PL" sz="1800" dirty="0" smtClean="0">
                <a:solidFill>
                  <a:srgbClr val="040404"/>
                </a:solidFill>
                <a:latin typeface="Arial" pitchFamily="34" charset="0"/>
                <a:cs typeface="Arial" pitchFamily="34" charset="0"/>
              </a:rPr>
              <a:t>Galeria Centrum znajduje się obok Bramy Portowej.</a:t>
            </a:r>
          </a:p>
          <a:p>
            <a:r>
              <a:rPr lang="pl-PL" sz="1800" dirty="0" smtClean="0">
                <a:solidFill>
                  <a:srgbClr val="040404"/>
                </a:solidFill>
                <a:latin typeface="Arial" pitchFamily="34" charset="0"/>
                <a:cs typeface="Arial" pitchFamily="34" charset="0"/>
              </a:rPr>
              <a:t>Automaty z kawą znajdują się obok środkowej klatki schodowej na każdym piętrze.</a:t>
            </a:r>
          </a:p>
          <a:p>
            <a:pPr>
              <a:buNone/>
            </a:pPr>
            <a:endParaRPr lang="pl-PL" sz="1800" dirty="0" smtClean="0">
              <a:solidFill>
                <a:srgbClr val="040404"/>
              </a:solidFill>
              <a:latin typeface="Arial" pitchFamily="34" charset="0"/>
              <a:cs typeface="Arial" pitchFamily="34" charset="0"/>
            </a:endParaRPr>
          </a:p>
          <a:p>
            <a:pPr>
              <a:buNone/>
            </a:pPr>
            <a:endParaRPr lang="pl-PL" sz="1800" dirty="0"/>
          </a:p>
        </p:txBody>
      </p:sp>
      <p:pic>
        <p:nvPicPr>
          <p:cNvPr id="5" name="Obraz 4" descr="32.18.jpg"/>
          <p:cNvPicPr>
            <a:picLocks noChangeAspect="1"/>
          </p:cNvPicPr>
          <p:nvPr/>
        </p:nvPicPr>
        <p:blipFill>
          <a:blip r:embed="rId2" cstate="print"/>
          <a:stretch>
            <a:fillRect/>
          </a:stretch>
        </p:blipFill>
        <p:spPr>
          <a:xfrm>
            <a:off x="4139952" y="1700808"/>
            <a:ext cx="4590000" cy="3060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395536" y="807095"/>
            <a:ext cx="8352928" cy="461665"/>
          </a:xfrm>
          <a:prstGeom prst="rect">
            <a:avLst/>
          </a:prstGeom>
        </p:spPr>
        <p:style>
          <a:lnRef idx="1">
            <a:schemeClr val="accent5"/>
          </a:lnRef>
          <a:fillRef idx="1002">
            <a:schemeClr val="dk2"/>
          </a:fillRef>
          <a:effectRef idx="2">
            <a:schemeClr val="accent5"/>
          </a:effectRef>
          <a:fontRef idx="minor">
            <a:schemeClr val="lt1"/>
          </a:fontRef>
        </p:style>
        <p:txBody>
          <a:bodyPr wrap="square" rtlCol="0">
            <a:spAutoFit/>
          </a:bodyPr>
          <a:lstStyle/>
          <a:p>
            <a:r>
              <a:rPr lang="pl-PL" sz="2400" b="1" dirty="0" smtClean="0">
                <a:latin typeface="Arial" pitchFamily="34" charset="0"/>
                <a:cs typeface="Arial" pitchFamily="34" charset="0"/>
              </a:rPr>
              <a:t>Udzielanie informacji</a:t>
            </a:r>
          </a:p>
        </p:txBody>
      </p:sp>
      <p:sp>
        <p:nvSpPr>
          <p:cNvPr id="7" name="Symbol zastępczy stopki 2"/>
          <p:cNvSpPr>
            <a:spLocks noGrp="1"/>
          </p:cNvSpPr>
          <p:nvPr>
            <p:ph type="ftr" sz="quarter" idx="11"/>
          </p:nvPr>
        </p:nvSpPr>
        <p:spPr>
          <a:xfrm>
            <a:off x="395536" y="235496"/>
            <a:ext cx="6696744" cy="457200"/>
          </a:xfrm>
        </p:spPr>
        <p:txBody>
          <a:bodyPr/>
          <a:lstStyle/>
          <a:p>
            <a:r>
              <a:rPr lang="pl-PL" sz="1100" b="1" dirty="0" smtClean="0">
                <a:latin typeface="Arial" pitchFamily="34" charset="0"/>
                <a:cs typeface="Arial" pitchFamily="34" charset="0"/>
              </a:rPr>
              <a:t>Rozdział 32. Obsługa gościa w trakcie pobytu w hotelu</a:t>
            </a:r>
            <a:endParaRPr lang="pl-PL" sz="1100" b="1" dirty="0">
              <a:latin typeface="Arial" pitchFamily="34" charset="0"/>
              <a:cs typeface="Arial" pitchFamily="34" charset="0"/>
            </a:endParaRPr>
          </a:p>
        </p:txBody>
      </p:sp>
      <p:sp>
        <p:nvSpPr>
          <p:cNvPr id="10" name="Symbol zastępczy zawartości 3"/>
          <p:cNvSpPr>
            <a:spLocks noGrp="1"/>
          </p:cNvSpPr>
          <p:nvPr>
            <p:ph sz="quarter" idx="1"/>
          </p:nvPr>
        </p:nvSpPr>
        <p:spPr>
          <a:xfrm>
            <a:off x="107504" y="1593304"/>
            <a:ext cx="8568952" cy="5264696"/>
          </a:xfrm>
        </p:spPr>
        <p:txBody>
          <a:bodyPr>
            <a:normAutofit/>
          </a:bodyPr>
          <a:lstStyle/>
          <a:p>
            <a:r>
              <a:rPr lang="pl-PL" sz="1800" dirty="0" smtClean="0">
                <a:solidFill>
                  <a:srgbClr val="040404"/>
                </a:solidFill>
                <a:latin typeface="Arial" pitchFamily="34" charset="0"/>
                <a:cs typeface="Arial" pitchFamily="34" charset="0"/>
              </a:rPr>
              <a:t>Tak, obchody Dni Morza trwają do soboty, wstęp na pokład żaglowca „Burza” wynosi 10 zł od osoby.</a:t>
            </a:r>
          </a:p>
          <a:p>
            <a:r>
              <a:rPr lang="pl-PL" sz="1800" dirty="0" smtClean="0">
                <a:solidFill>
                  <a:srgbClr val="040404"/>
                </a:solidFill>
                <a:latin typeface="Arial" pitchFamily="34" charset="0"/>
                <a:cs typeface="Arial" pitchFamily="34" charset="0"/>
              </a:rPr>
              <a:t>Bary szybkiej usługi czynne są do 24.00.</a:t>
            </a:r>
          </a:p>
          <a:p>
            <a:r>
              <a:rPr lang="pl-PL" sz="1800" dirty="0" smtClean="0">
                <a:solidFill>
                  <a:srgbClr val="040404"/>
                </a:solidFill>
                <a:latin typeface="Arial" pitchFamily="34" charset="0"/>
                <a:cs typeface="Arial" pitchFamily="34" charset="0"/>
              </a:rPr>
              <a:t>Przejazd do lotniska trwa około 40 min.</a:t>
            </a:r>
          </a:p>
          <a:p>
            <a:r>
              <a:rPr lang="pl-PL" sz="1800" dirty="0" smtClean="0">
                <a:solidFill>
                  <a:srgbClr val="040404"/>
                </a:solidFill>
                <a:latin typeface="Arial" pitchFamily="34" charset="0"/>
                <a:cs typeface="Arial" pitchFamily="34" charset="0"/>
              </a:rPr>
              <a:t>Proszę spojrzeć na plan miasta. Tu jest nasz hotel, a tu teatr, do którego chce pan się udać. Najwygodniej dotrzeć tam idąc główną ulicą i skręcić w prawo. Przy wskazywaniu drogi ważne jest, aby: wskazać na planie miejsce hotelu, skąd gość wyrusza, wybrać najprostszą trasę (głównymi ulicami) i określić pozycję, wykorzystując wiedzę o położeniu charakterystycznych budowli, pomników, mostów.</a:t>
            </a:r>
          </a:p>
          <a:p>
            <a:pPr>
              <a:buNone/>
            </a:pPr>
            <a:endParaRPr lang="pl-PL" sz="1800" dirty="0" smtClean="0">
              <a:solidFill>
                <a:srgbClr val="040404"/>
              </a:solidFill>
              <a:latin typeface="Arial" pitchFamily="34" charset="0"/>
              <a:cs typeface="Arial" pitchFamily="34" charset="0"/>
            </a:endParaRPr>
          </a:p>
          <a:p>
            <a:pPr>
              <a:buNone/>
            </a:pPr>
            <a:endParaRPr lang="pl-PL" sz="1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395536" y="807095"/>
            <a:ext cx="8352928" cy="461665"/>
          </a:xfrm>
          <a:prstGeom prst="rect">
            <a:avLst/>
          </a:prstGeom>
        </p:spPr>
        <p:style>
          <a:lnRef idx="1">
            <a:schemeClr val="accent5"/>
          </a:lnRef>
          <a:fillRef idx="1002">
            <a:schemeClr val="dk2"/>
          </a:fillRef>
          <a:effectRef idx="2">
            <a:schemeClr val="accent5"/>
          </a:effectRef>
          <a:fontRef idx="minor">
            <a:schemeClr val="lt1"/>
          </a:fontRef>
        </p:style>
        <p:txBody>
          <a:bodyPr wrap="square" rtlCol="0">
            <a:spAutoFit/>
          </a:bodyPr>
          <a:lstStyle/>
          <a:p>
            <a:r>
              <a:rPr lang="pl-PL" sz="2400" b="1" dirty="0" smtClean="0">
                <a:latin typeface="Arial" pitchFamily="34" charset="0"/>
                <a:cs typeface="Arial" pitchFamily="34" charset="0"/>
              </a:rPr>
              <a:t>Depozyt</a:t>
            </a:r>
            <a:endParaRPr lang="pl-PL" sz="2400" b="1" dirty="0">
              <a:latin typeface="Arial" pitchFamily="34" charset="0"/>
              <a:cs typeface="Arial" pitchFamily="34" charset="0"/>
            </a:endParaRPr>
          </a:p>
        </p:txBody>
      </p:sp>
      <p:sp>
        <p:nvSpPr>
          <p:cNvPr id="7" name="Symbol zastępczy stopki 2"/>
          <p:cNvSpPr>
            <a:spLocks noGrp="1"/>
          </p:cNvSpPr>
          <p:nvPr>
            <p:ph type="ftr" sz="quarter" idx="11"/>
          </p:nvPr>
        </p:nvSpPr>
        <p:spPr>
          <a:xfrm>
            <a:off x="395536" y="235496"/>
            <a:ext cx="6696744" cy="457200"/>
          </a:xfrm>
        </p:spPr>
        <p:txBody>
          <a:bodyPr/>
          <a:lstStyle/>
          <a:p>
            <a:r>
              <a:rPr lang="pl-PL" sz="1100" b="1" dirty="0" smtClean="0">
                <a:latin typeface="Arial" pitchFamily="34" charset="0"/>
                <a:cs typeface="Arial" pitchFamily="34" charset="0"/>
              </a:rPr>
              <a:t>Rozdział 32. Obsługa gościa w trakcie pobytu w hotelu</a:t>
            </a:r>
            <a:endParaRPr lang="pl-PL" sz="1100" b="1" dirty="0">
              <a:latin typeface="Arial" pitchFamily="34" charset="0"/>
              <a:cs typeface="Arial" pitchFamily="34" charset="0"/>
            </a:endParaRPr>
          </a:p>
        </p:txBody>
      </p:sp>
      <p:sp>
        <p:nvSpPr>
          <p:cNvPr id="10" name="Symbol zastępczy zawartości 3"/>
          <p:cNvSpPr>
            <a:spLocks noGrp="1"/>
          </p:cNvSpPr>
          <p:nvPr>
            <p:ph sz="quarter" idx="1"/>
          </p:nvPr>
        </p:nvSpPr>
        <p:spPr>
          <a:xfrm>
            <a:off x="107504" y="1593304"/>
            <a:ext cx="3816424" cy="5264696"/>
          </a:xfrm>
        </p:spPr>
        <p:txBody>
          <a:bodyPr>
            <a:normAutofit/>
          </a:bodyPr>
          <a:lstStyle/>
          <a:p>
            <a:r>
              <a:rPr lang="pl-PL" sz="1800" dirty="0" smtClean="0">
                <a:solidFill>
                  <a:srgbClr val="040404"/>
                </a:solidFill>
                <a:latin typeface="Arial" pitchFamily="34" charset="0"/>
                <a:cs typeface="Arial" pitchFamily="34" charset="0"/>
              </a:rPr>
              <a:t>Znajduje się pod opieką recepcji i jest do dyspozycji gościa przez całą dobę. </a:t>
            </a:r>
          </a:p>
          <a:p>
            <a:r>
              <a:rPr lang="pl-PL" sz="1800" dirty="0" smtClean="0">
                <a:solidFill>
                  <a:srgbClr val="040404"/>
                </a:solidFill>
                <a:latin typeface="Arial" pitchFamily="34" charset="0"/>
                <a:cs typeface="Arial" pitchFamily="34" charset="0"/>
              </a:rPr>
              <a:t>Hotele zobowiązane są przyjąć na przechowanie należące do gościa hotelowego pieniądze, papiery wartościowe, cenne przedmioty, kosztowności. </a:t>
            </a:r>
          </a:p>
          <a:p>
            <a:r>
              <a:rPr lang="pl-PL" sz="1800" dirty="0" smtClean="0">
                <a:solidFill>
                  <a:srgbClr val="040404"/>
                </a:solidFill>
                <a:latin typeface="Arial" pitchFamily="34" charset="0"/>
                <a:cs typeface="Arial" pitchFamily="34" charset="0"/>
              </a:rPr>
              <a:t>Usługa świadczona jest nieodpłatnie. </a:t>
            </a:r>
          </a:p>
          <a:p>
            <a:pPr>
              <a:buNone/>
            </a:pPr>
            <a:endParaRPr lang="pl-PL" sz="1800" dirty="0" smtClean="0">
              <a:solidFill>
                <a:srgbClr val="040404"/>
              </a:solidFill>
              <a:latin typeface="Arial" pitchFamily="34" charset="0"/>
              <a:cs typeface="Arial" pitchFamily="34" charset="0"/>
            </a:endParaRPr>
          </a:p>
          <a:p>
            <a:pPr>
              <a:buNone/>
            </a:pPr>
            <a:endParaRPr lang="pl-PL" sz="1800" dirty="0"/>
          </a:p>
        </p:txBody>
      </p:sp>
      <p:pic>
        <p:nvPicPr>
          <p:cNvPr id="5" name="Obraz 4" descr="32.18.jpg"/>
          <p:cNvPicPr>
            <a:picLocks noChangeAspect="1"/>
          </p:cNvPicPr>
          <p:nvPr/>
        </p:nvPicPr>
        <p:blipFill>
          <a:blip r:embed="rId2" cstate="print"/>
          <a:stretch>
            <a:fillRect/>
          </a:stretch>
        </p:blipFill>
        <p:spPr>
          <a:xfrm>
            <a:off x="4086456" y="1700808"/>
            <a:ext cx="4590000" cy="3060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395536" y="807095"/>
            <a:ext cx="8352928" cy="461665"/>
          </a:xfrm>
          <a:prstGeom prst="rect">
            <a:avLst/>
          </a:prstGeom>
        </p:spPr>
        <p:style>
          <a:lnRef idx="1">
            <a:schemeClr val="accent5"/>
          </a:lnRef>
          <a:fillRef idx="1002">
            <a:schemeClr val="dk2"/>
          </a:fillRef>
          <a:effectRef idx="2">
            <a:schemeClr val="accent5"/>
          </a:effectRef>
          <a:fontRef idx="minor">
            <a:schemeClr val="lt1"/>
          </a:fontRef>
        </p:style>
        <p:txBody>
          <a:bodyPr wrap="square" rtlCol="0">
            <a:spAutoFit/>
          </a:bodyPr>
          <a:lstStyle/>
          <a:p>
            <a:r>
              <a:rPr lang="pl-PL" sz="2400" b="1" dirty="0" smtClean="0">
                <a:latin typeface="Arial" pitchFamily="34" charset="0"/>
                <a:cs typeface="Arial" pitchFamily="34" charset="0"/>
              </a:rPr>
              <a:t>Depozyt</a:t>
            </a:r>
            <a:endParaRPr lang="pl-PL" sz="2400" b="1" dirty="0">
              <a:latin typeface="Arial" pitchFamily="34" charset="0"/>
              <a:cs typeface="Arial" pitchFamily="34" charset="0"/>
            </a:endParaRPr>
          </a:p>
        </p:txBody>
      </p:sp>
      <p:sp>
        <p:nvSpPr>
          <p:cNvPr id="7" name="Symbol zastępczy stopki 2"/>
          <p:cNvSpPr>
            <a:spLocks noGrp="1"/>
          </p:cNvSpPr>
          <p:nvPr>
            <p:ph type="ftr" sz="quarter" idx="11"/>
          </p:nvPr>
        </p:nvSpPr>
        <p:spPr>
          <a:xfrm>
            <a:off x="395536" y="235496"/>
            <a:ext cx="6696744" cy="457200"/>
          </a:xfrm>
        </p:spPr>
        <p:txBody>
          <a:bodyPr/>
          <a:lstStyle/>
          <a:p>
            <a:r>
              <a:rPr lang="pl-PL" sz="1100" b="1" dirty="0" smtClean="0">
                <a:latin typeface="Arial" pitchFamily="34" charset="0"/>
                <a:cs typeface="Arial" pitchFamily="34" charset="0"/>
              </a:rPr>
              <a:t>Rozdział 32. Obsługa gościa w trakcie pobytu w hotelu</a:t>
            </a:r>
            <a:endParaRPr lang="pl-PL" sz="1100" b="1" dirty="0">
              <a:latin typeface="Arial" pitchFamily="34" charset="0"/>
              <a:cs typeface="Arial" pitchFamily="34" charset="0"/>
            </a:endParaRPr>
          </a:p>
        </p:txBody>
      </p:sp>
      <p:sp>
        <p:nvSpPr>
          <p:cNvPr id="10" name="Symbol zastępczy zawartości 3"/>
          <p:cNvSpPr>
            <a:spLocks noGrp="1"/>
          </p:cNvSpPr>
          <p:nvPr>
            <p:ph sz="quarter" idx="1"/>
          </p:nvPr>
        </p:nvSpPr>
        <p:spPr>
          <a:xfrm>
            <a:off x="107504" y="1593304"/>
            <a:ext cx="8640960" cy="5264696"/>
          </a:xfrm>
        </p:spPr>
        <p:txBody>
          <a:bodyPr>
            <a:normAutofit/>
          </a:bodyPr>
          <a:lstStyle/>
          <a:p>
            <a:r>
              <a:rPr lang="pl-PL" sz="1800" dirty="0" smtClean="0">
                <a:solidFill>
                  <a:srgbClr val="040404"/>
                </a:solidFill>
                <a:latin typeface="Arial" pitchFamily="34" charset="0"/>
                <a:cs typeface="Arial" pitchFamily="34" charset="0"/>
              </a:rPr>
              <a:t>Informacja o możliwości korzystania z sejfu hotelowego powinna być umieszczona w karcie pobytu, a także w informatorze o usługach znajdujących się w każdym pokoju noclegowym. </a:t>
            </a:r>
          </a:p>
          <a:p>
            <a:r>
              <a:rPr lang="pl-PL" sz="1800" dirty="0" smtClean="0">
                <a:solidFill>
                  <a:srgbClr val="040404"/>
                </a:solidFill>
                <a:latin typeface="Arial" pitchFamily="34" charset="0"/>
                <a:cs typeface="Arial" pitchFamily="34" charset="0"/>
              </a:rPr>
              <a:t>Usługi udostępniania depozytów świadczone są przez całą dobę przez upoważnionego pracownika. </a:t>
            </a:r>
          </a:p>
          <a:p>
            <a:r>
              <a:rPr lang="pl-PL" sz="1800" dirty="0" smtClean="0">
                <a:solidFill>
                  <a:srgbClr val="040404"/>
                </a:solidFill>
                <a:latin typeface="Arial" pitchFamily="34" charset="0"/>
                <a:cs typeface="Arial" pitchFamily="34" charset="0"/>
              </a:rPr>
              <a:t>Gość otrzymuje klucz jednostkowy; klucz uniwersalny jest w posiadaniu upoważnionego pracownika recepcji. Duplikaty wszystkich kluczy, odpowiednio zabezpieczone, przechowuje się w kasie głównej hotelu.</a:t>
            </a:r>
          </a:p>
          <a:p>
            <a:endParaRPr lang="pl-PL" sz="1800" dirty="0" smtClean="0">
              <a:solidFill>
                <a:srgbClr val="040404"/>
              </a:solidFill>
              <a:latin typeface="Arial" pitchFamily="34" charset="0"/>
              <a:cs typeface="Arial" pitchFamily="34" charset="0"/>
            </a:endParaRPr>
          </a:p>
          <a:p>
            <a:pPr>
              <a:buNone/>
            </a:pPr>
            <a:r>
              <a:rPr lang="pl-PL" sz="1800" dirty="0" smtClean="0">
                <a:solidFill>
                  <a:srgbClr val="040404"/>
                </a:solidFill>
                <a:latin typeface="Arial" pitchFamily="34" charset="0"/>
                <a:cs typeface="Arial" pitchFamily="34" charset="0"/>
              </a:rPr>
              <a:t>    Zasady dotyczące świadczenia usług depozytowych gość przyjmuje do wiadomości, podpisując umowę użyczenia skrytki łącznie z kwitem depozytowym. Dokumenty muszą być wypełnione dokładnie, a podpis pracownika musi być czytelny.</a:t>
            </a:r>
          </a:p>
          <a:p>
            <a:pPr>
              <a:buNone/>
            </a:pPr>
            <a:endParaRPr lang="pl-PL" sz="1800" dirty="0" smtClean="0">
              <a:solidFill>
                <a:srgbClr val="040404"/>
              </a:solidFill>
              <a:latin typeface="Arial" pitchFamily="34" charset="0"/>
              <a:cs typeface="Arial" pitchFamily="34" charset="0"/>
            </a:endParaRPr>
          </a:p>
          <a:p>
            <a:pPr>
              <a:buNone/>
            </a:pPr>
            <a:endParaRPr lang="pl-PL" sz="1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p:cNvSpPr>
            <a:spLocks noGrp="1"/>
          </p:cNvSpPr>
          <p:nvPr>
            <p:ph sz="quarter" idx="1"/>
          </p:nvPr>
        </p:nvSpPr>
        <p:spPr>
          <a:xfrm>
            <a:off x="107504" y="1593304"/>
            <a:ext cx="4392488" cy="5004048"/>
          </a:xfrm>
        </p:spPr>
        <p:txBody>
          <a:bodyPr>
            <a:normAutofit lnSpcReduction="10000"/>
          </a:bodyPr>
          <a:lstStyle/>
          <a:p>
            <a:pPr>
              <a:buNone/>
            </a:pPr>
            <a:r>
              <a:rPr lang="pl-PL" sz="1800" b="1" dirty="0" smtClean="0">
                <a:solidFill>
                  <a:schemeClr val="tx2">
                    <a:lumMod val="50000"/>
                  </a:schemeClr>
                </a:solidFill>
                <a:latin typeface="Arial" pitchFamily="34" charset="0"/>
                <a:cs typeface="Arial" pitchFamily="34" charset="0"/>
              </a:rPr>
              <a:t>    Podstawowe zasady:</a:t>
            </a:r>
          </a:p>
          <a:p>
            <a:r>
              <a:rPr lang="pl-PL" sz="1800" dirty="0" smtClean="0">
                <a:solidFill>
                  <a:schemeClr val="tx2">
                    <a:lumMod val="50000"/>
                  </a:schemeClr>
                </a:solidFill>
                <a:latin typeface="Arial" pitchFamily="34" charset="0"/>
                <a:cs typeface="Arial" pitchFamily="34" charset="0"/>
              </a:rPr>
              <a:t>Recepcjonista obsługuje gościa oraz rozmawia z nim zawsze na stojąco.</a:t>
            </a:r>
          </a:p>
          <a:p>
            <a:r>
              <a:rPr lang="pl-PL" sz="1800" dirty="0" smtClean="0">
                <a:solidFill>
                  <a:schemeClr val="tx2">
                    <a:lumMod val="50000"/>
                  </a:schemeClr>
                </a:solidFill>
                <a:latin typeface="Arial" pitchFamily="34" charset="0"/>
                <a:cs typeface="Arial" pitchFamily="34" charset="0"/>
              </a:rPr>
              <a:t>Spotkany gość w hotelu jest zawsze witany odpowiednim zwrotem, zależnie od pory dnia i nocy. </a:t>
            </a:r>
          </a:p>
          <a:p>
            <a:r>
              <a:rPr lang="pl-PL" sz="1800" dirty="0" smtClean="0">
                <a:solidFill>
                  <a:schemeClr val="tx2">
                    <a:lumMod val="50000"/>
                  </a:schemeClr>
                </a:solidFill>
                <a:latin typeface="Arial" pitchFamily="34" charset="0"/>
                <a:cs typeface="Arial" pitchFamily="34" charset="0"/>
              </a:rPr>
              <a:t>Bieżąca usługa gościa jest najważniejszą czynnością pracownika hotelu i ma pierwszeństwo przed innymi obowiązkami.</a:t>
            </a:r>
          </a:p>
          <a:p>
            <a:r>
              <a:rPr lang="pl-PL" sz="1800" dirty="0" smtClean="0">
                <a:solidFill>
                  <a:schemeClr val="tx2">
                    <a:lumMod val="50000"/>
                  </a:schemeClr>
                </a:solidFill>
                <a:latin typeface="Arial" pitchFamily="34" charset="0"/>
                <a:cs typeface="Arial" pitchFamily="34" charset="0"/>
              </a:rPr>
              <a:t>Prowadzenie rozmów telefonicznych z innymi pracownikami w obecności gościa jest niedozwolone.</a:t>
            </a:r>
          </a:p>
          <a:p>
            <a:r>
              <a:rPr lang="pl-PL" sz="1800" dirty="0" smtClean="0">
                <a:solidFill>
                  <a:schemeClr val="tx2">
                    <a:lumMod val="50000"/>
                  </a:schemeClr>
                </a:solidFill>
                <a:latin typeface="Arial" pitchFamily="34" charset="0"/>
                <a:cs typeface="Arial" pitchFamily="34" charset="0"/>
              </a:rPr>
              <a:t>Głośne porozumiewanie się pracowników jest wykluczone.</a:t>
            </a:r>
          </a:p>
          <a:p>
            <a:r>
              <a:rPr lang="pl-PL" sz="1800" dirty="0" smtClean="0">
                <a:solidFill>
                  <a:schemeClr val="tx2">
                    <a:lumMod val="50000"/>
                  </a:schemeClr>
                </a:solidFill>
                <a:latin typeface="Arial" pitchFamily="34" charset="0"/>
                <a:cs typeface="Arial" pitchFamily="34" charset="0"/>
              </a:rPr>
              <a:t>Picie i jedzenie na stanowisku pracy jest niedopuszczalne.</a:t>
            </a:r>
          </a:p>
        </p:txBody>
      </p:sp>
      <p:sp>
        <p:nvSpPr>
          <p:cNvPr id="6" name="pole tekstowe 5"/>
          <p:cNvSpPr txBox="1"/>
          <p:nvPr/>
        </p:nvSpPr>
        <p:spPr>
          <a:xfrm>
            <a:off x="395536" y="807095"/>
            <a:ext cx="8352928" cy="461665"/>
          </a:xfrm>
          <a:prstGeom prst="rect">
            <a:avLst/>
          </a:prstGeom>
        </p:spPr>
        <p:style>
          <a:lnRef idx="1">
            <a:schemeClr val="accent5"/>
          </a:lnRef>
          <a:fillRef idx="1002">
            <a:schemeClr val="dk2"/>
          </a:fillRef>
          <a:effectRef idx="2">
            <a:schemeClr val="accent5"/>
          </a:effectRef>
          <a:fontRef idx="minor">
            <a:schemeClr val="lt1"/>
          </a:fontRef>
        </p:style>
        <p:txBody>
          <a:bodyPr wrap="square" rtlCol="0">
            <a:spAutoFit/>
          </a:bodyPr>
          <a:lstStyle/>
          <a:p>
            <a:r>
              <a:rPr lang="pl-PL" sz="2400" b="1" dirty="0" smtClean="0">
                <a:latin typeface="Arial" pitchFamily="34" charset="0"/>
                <a:cs typeface="Arial" pitchFamily="34" charset="0"/>
              </a:rPr>
              <a:t>Opieka nad gościem w czasie pobytu w hotelu</a:t>
            </a:r>
          </a:p>
        </p:txBody>
      </p:sp>
      <p:sp>
        <p:nvSpPr>
          <p:cNvPr id="7" name="Symbol zastępczy stopki 2"/>
          <p:cNvSpPr>
            <a:spLocks noGrp="1"/>
          </p:cNvSpPr>
          <p:nvPr>
            <p:ph type="ftr" sz="quarter" idx="11"/>
          </p:nvPr>
        </p:nvSpPr>
        <p:spPr>
          <a:xfrm>
            <a:off x="395536" y="235496"/>
            <a:ext cx="6696744" cy="457200"/>
          </a:xfrm>
        </p:spPr>
        <p:txBody>
          <a:bodyPr/>
          <a:lstStyle/>
          <a:p>
            <a:r>
              <a:rPr lang="pl-PL" sz="1100" b="1" dirty="0" smtClean="0">
                <a:latin typeface="Arial" pitchFamily="34" charset="0"/>
                <a:cs typeface="Arial" pitchFamily="34" charset="0"/>
              </a:rPr>
              <a:t>Rozdział 32. Obsługa gościa w trakcie pobytu w hotelu</a:t>
            </a:r>
            <a:endParaRPr lang="pl-PL" sz="1100" b="1" dirty="0">
              <a:latin typeface="Arial" pitchFamily="34" charset="0"/>
              <a:cs typeface="Arial" pitchFamily="34" charset="0"/>
            </a:endParaRPr>
          </a:p>
        </p:txBody>
      </p:sp>
      <p:pic>
        <p:nvPicPr>
          <p:cNvPr id="5" name="Obraz 4" descr="32.2.jpg"/>
          <p:cNvPicPr>
            <a:picLocks noChangeAspect="1"/>
          </p:cNvPicPr>
          <p:nvPr/>
        </p:nvPicPr>
        <p:blipFill>
          <a:blip r:embed="rId2" cstate="print"/>
          <a:stretch>
            <a:fillRect/>
          </a:stretch>
        </p:blipFill>
        <p:spPr>
          <a:xfrm>
            <a:off x="4710341" y="1700808"/>
            <a:ext cx="4038123" cy="30600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395536" y="807095"/>
            <a:ext cx="8352928" cy="461665"/>
          </a:xfrm>
          <a:prstGeom prst="rect">
            <a:avLst/>
          </a:prstGeom>
        </p:spPr>
        <p:style>
          <a:lnRef idx="1">
            <a:schemeClr val="accent5"/>
          </a:lnRef>
          <a:fillRef idx="1002">
            <a:schemeClr val="dk2"/>
          </a:fillRef>
          <a:effectRef idx="2">
            <a:schemeClr val="accent5"/>
          </a:effectRef>
          <a:fontRef idx="minor">
            <a:schemeClr val="lt1"/>
          </a:fontRef>
        </p:style>
        <p:txBody>
          <a:bodyPr wrap="square" rtlCol="0">
            <a:spAutoFit/>
          </a:bodyPr>
          <a:lstStyle/>
          <a:p>
            <a:r>
              <a:rPr lang="pl-PL" sz="2400" b="1" dirty="0" smtClean="0">
                <a:latin typeface="Arial" pitchFamily="34" charset="0"/>
                <a:cs typeface="Arial" pitchFamily="34" charset="0"/>
              </a:rPr>
              <a:t>Depozyt</a:t>
            </a:r>
            <a:endParaRPr lang="pl-PL" sz="2400" b="1" dirty="0">
              <a:latin typeface="Arial" pitchFamily="34" charset="0"/>
              <a:cs typeface="Arial" pitchFamily="34" charset="0"/>
            </a:endParaRPr>
          </a:p>
        </p:txBody>
      </p:sp>
      <p:sp>
        <p:nvSpPr>
          <p:cNvPr id="7" name="Symbol zastępczy stopki 2"/>
          <p:cNvSpPr>
            <a:spLocks noGrp="1"/>
          </p:cNvSpPr>
          <p:nvPr>
            <p:ph type="ftr" sz="quarter" idx="11"/>
          </p:nvPr>
        </p:nvSpPr>
        <p:spPr>
          <a:xfrm>
            <a:off x="395536" y="235496"/>
            <a:ext cx="6696744" cy="457200"/>
          </a:xfrm>
        </p:spPr>
        <p:txBody>
          <a:bodyPr/>
          <a:lstStyle/>
          <a:p>
            <a:r>
              <a:rPr lang="pl-PL" sz="1100" b="1" dirty="0" smtClean="0">
                <a:latin typeface="Arial" pitchFamily="34" charset="0"/>
                <a:cs typeface="Arial" pitchFamily="34" charset="0"/>
              </a:rPr>
              <a:t>Rozdział 32. Obsługa gościa w trakcie pobytu w hotelu</a:t>
            </a:r>
            <a:endParaRPr lang="pl-PL" sz="1100" b="1" dirty="0">
              <a:latin typeface="Arial" pitchFamily="34" charset="0"/>
              <a:cs typeface="Arial" pitchFamily="34" charset="0"/>
            </a:endParaRPr>
          </a:p>
        </p:txBody>
      </p:sp>
      <p:sp>
        <p:nvSpPr>
          <p:cNvPr id="10" name="Symbol zastępczy zawartości 3"/>
          <p:cNvSpPr>
            <a:spLocks noGrp="1"/>
          </p:cNvSpPr>
          <p:nvPr>
            <p:ph sz="quarter" idx="1"/>
          </p:nvPr>
        </p:nvSpPr>
        <p:spPr>
          <a:xfrm>
            <a:off x="107504" y="1593304"/>
            <a:ext cx="8640960" cy="5264696"/>
          </a:xfrm>
        </p:spPr>
        <p:txBody>
          <a:bodyPr>
            <a:normAutofit/>
          </a:bodyPr>
          <a:lstStyle/>
          <a:p>
            <a:pPr>
              <a:buNone/>
            </a:pPr>
            <a:r>
              <a:rPr lang="pl-PL" sz="1800" dirty="0" smtClean="0">
                <a:solidFill>
                  <a:srgbClr val="040404"/>
                </a:solidFill>
                <a:latin typeface="Arial" pitchFamily="34" charset="0"/>
                <a:cs typeface="Arial" pitchFamily="34" charset="0"/>
              </a:rPr>
              <a:t>    Sejfy indywidualne, znajdujące się w pokojach hotelowych, są składnikiem wyposażenia jednostki mieszkalnej. Gdy gość korzysta z sejfu indywidualnego, nie zawiera umowy z hotelem.</a:t>
            </a:r>
          </a:p>
          <a:p>
            <a:pPr>
              <a:buNone/>
            </a:pPr>
            <a:endParaRPr lang="pl-PL" sz="1800" dirty="0" smtClean="0">
              <a:solidFill>
                <a:srgbClr val="040404"/>
              </a:solidFill>
              <a:latin typeface="Arial" pitchFamily="34" charset="0"/>
              <a:cs typeface="Arial" pitchFamily="34" charset="0"/>
            </a:endParaRPr>
          </a:p>
          <a:p>
            <a:pPr>
              <a:buNone/>
            </a:pPr>
            <a:r>
              <a:rPr lang="pl-PL" sz="1800" dirty="0" smtClean="0">
                <a:solidFill>
                  <a:srgbClr val="040404"/>
                </a:solidFill>
                <a:latin typeface="Arial" pitchFamily="34" charset="0"/>
                <a:cs typeface="Arial" pitchFamily="34" charset="0"/>
              </a:rPr>
              <a:t>    Instrukcja otwierania i zamykania sejfu powinna być umieszczona na jego drzwiczkach. Korzystając z sejfu, gość powinien zapamiętać numer wybranego kodu. Sejfy indywidualne dają możliwość zachowania większej prywatności niż ogólne sejfy hotelowe.</a:t>
            </a:r>
          </a:p>
          <a:p>
            <a:pPr>
              <a:buNone/>
            </a:pPr>
            <a:endParaRPr lang="pl-PL" sz="1800" dirty="0" smtClean="0">
              <a:solidFill>
                <a:srgbClr val="040404"/>
              </a:solidFill>
              <a:latin typeface="Arial" pitchFamily="34" charset="0"/>
              <a:cs typeface="Arial" pitchFamily="34" charset="0"/>
            </a:endParaRPr>
          </a:p>
          <a:p>
            <a:pPr>
              <a:buNone/>
            </a:pPr>
            <a:endParaRPr lang="pl-PL" sz="1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p:cNvSpPr>
            <a:spLocks noGrp="1"/>
          </p:cNvSpPr>
          <p:nvPr>
            <p:ph sz="quarter" idx="1"/>
          </p:nvPr>
        </p:nvSpPr>
        <p:spPr>
          <a:xfrm>
            <a:off x="107504" y="1593304"/>
            <a:ext cx="8568952" cy="5264696"/>
          </a:xfrm>
        </p:spPr>
        <p:txBody>
          <a:bodyPr>
            <a:normAutofit/>
          </a:bodyPr>
          <a:lstStyle/>
          <a:p>
            <a:pPr>
              <a:buNone/>
            </a:pPr>
            <a:r>
              <a:rPr lang="pl-PL" sz="1800" dirty="0" smtClean="0">
                <a:solidFill>
                  <a:srgbClr val="040404"/>
                </a:solidFill>
                <a:latin typeface="Arial" pitchFamily="34" charset="0"/>
                <a:cs typeface="Arial" pitchFamily="34" charset="0"/>
              </a:rPr>
              <a:t>    Gdy gość opuszcza hotel, a czeka np. na pociąg, musi gdzieś złożyć swój bagaż. Wtedy gość może przechować swój bagaż w hotelowej przechowalni. Chęć przechowania bagażu gość zgłasza:</a:t>
            </a:r>
          </a:p>
          <a:p>
            <a:r>
              <a:rPr lang="pl-PL" sz="1800" dirty="0" smtClean="0">
                <a:solidFill>
                  <a:srgbClr val="040404"/>
                </a:solidFill>
                <a:latin typeface="Arial" pitchFamily="34" charset="0"/>
                <a:cs typeface="Arial" pitchFamily="34" charset="0"/>
              </a:rPr>
              <a:t>pokojowej,</a:t>
            </a:r>
          </a:p>
          <a:p>
            <a:r>
              <a:rPr lang="pl-PL" sz="1800" dirty="0" smtClean="0">
                <a:solidFill>
                  <a:srgbClr val="040404"/>
                </a:solidFill>
                <a:latin typeface="Arial" pitchFamily="34" charset="0"/>
                <a:cs typeface="Arial" pitchFamily="34" charset="0"/>
              </a:rPr>
              <a:t>bagażowemu,</a:t>
            </a:r>
          </a:p>
          <a:p>
            <a:r>
              <a:rPr lang="pl-PL" sz="1800" dirty="0" smtClean="0">
                <a:solidFill>
                  <a:srgbClr val="040404"/>
                </a:solidFill>
                <a:latin typeface="Arial" pitchFamily="34" charset="0"/>
                <a:cs typeface="Arial" pitchFamily="34" charset="0"/>
              </a:rPr>
              <a:t>recepcjoniście.</a:t>
            </a:r>
          </a:p>
          <a:p>
            <a:pPr>
              <a:buNone/>
            </a:pPr>
            <a:endParaRPr lang="pl-PL" sz="1800" dirty="0" smtClean="0">
              <a:solidFill>
                <a:srgbClr val="040404"/>
              </a:solidFill>
              <a:latin typeface="Arial" pitchFamily="34" charset="0"/>
              <a:cs typeface="Arial" pitchFamily="34" charset="0"/>
            </a:endParaRPr>
          </a:p>
          <a:p>
            <a:pPr>
              <a:buNone/>
            </a:pPr>
            <a:r>
              <a:rPr lang="pl-PL" sz="1800" dirty="0" smtClean="0">
                <a:solidFill>
                  <a:srgbClr val="040404"/>
                </a:solidFill>
                <a:latin typeface="Arial" pitchFamily="34" charset="0"/>
                <a:cs typeface="Arial" pitchFamily="34" charset="0"/>
              </a:rPr>
              <a:t>     Bagażowy powinien odebrać bagaż z pokoju gościa, przenieść do bagażowni i wydać w odpowiednim czasie. Bagażowy powinien także odnieść bagaż do samochodu lub autobusu gościa, jeżeli zaparkowany jest przed hotelem.</a:t>
            </a:r>
          </a:p>
          <a:p>
            <a:pPr>
              <a:buNone/>
            </a:pPr>
            <a:r>
              <a:rPr lang="pl-PL" sz="1800" dirty="0" smtClean="0">
                <a:solidFill>
                  <a:srgbClr val="040404"/>
                </a:solidFill>
                <a:latin typeface="Arial" pitchFamily="34" charset="0"/>
                <a:cs typeface="Arial" pitchFamily="34" charset="0"/>
              </a:rPr>
              <a:t>   </a:t>
            </a:r>
          </a:p>
          <a:p>
            <a:pPr>
              <a:buNone/>
            </a:pPr>
            <a:r>
              <a:rPr lang="pl-PL" sz="1800" dirty="0" smtClean="0">
                <a:solidFill>
                  <a:srgbClr val="040404"/>
                </a:solidFill>
                <a:latin typeface="Arial" pitchFamily="34" charset="0"/>
                <a:cs typeface="Arial" pitchFamily="34" charset="0"/>
              </a:rPr>
              <a:t>     Bagażownia to pomieszczenie ogólnodostępne, z którego korzystają goście hotelu. Znajduje się ona na parterze hotelu, w pobliżu recepcji, przy holu niedaleko wejścia do hotelu i wind oraz klatki schodowej. Droga do bagażowni powinna być pozbawiona jakichkolwiek różnic poziomów i zakrętów.</a:t>
            </a:r>
          </a:p>
        </p:txBody>
      </p:sp>
      <p:sp>
        <p:nvSpPr>
          <p:cNvPr id="6" name="pole tekstowe 5"/>
          <p:cNvSpPr txBox="1"/>
          <p:nvPr/>
        </p:nvSpPr>
        <p:spPr>
          <a:xfrm>
            <a:off x="395536" y="807095"/>
            <a:ext cx="8352928" cy="461665"/>
          </a:xfrm>
          <a:prstGeom prst="rect">
            <a:avLst/>
          </a:prstGeom>
        </p:spPr>
        <p:style>
          <a:lnRef idx="1">
            <a:schemeClr val="accent5"/>
          </a:lnRef>
          <a:fillRef idx="1002">
            <a:schemeClr val="dk2"/>
          </a:fillRef>
          <a:effectRef idx="2">
            <a:schemeClr val="accent5"/>
          </a:effectRef>
          <a:fontRef idx="minor">
            <a:schemeClr val="lt1"/>
          </a:fontRef>
        </p:style>
        <p:txBody>
          <a:bodyPr wrap="square" rtlCol="0">
            <a:spAutoFit/>
          </a:bodyPr>
          <a:lstStyle/>
          <a:p>
            <a:r>
              <a:rPr lang="pl-PL" sz="2400" b="1" dirty="0" smtClean="0">
                <a:latin typeface="Arial" pitchFamily="34" charset="0"/>
                <a:cs typeface="Arial" pitchFamily="34" charset="0"/>
              </a:rPr>
              <a:t>Bagaż gości</a:t>
            </a:r>
            <a:endParaRPr lang="pl-PL" sz="2400" b="1" dirty="0">
              <a:latin typeface="Arial" pitchFamily="34" charset="0"/>
              <a:cs typeface="Arial" pitchFamily="34" charset="0"/>
            </a:endParaRPr>
          </a:p>
        </p:txBody>
      </p:sp>
      <p:sp>
        <p:nvSpPr>
          <p:cNvPr id="7" name="Symbol zastępczy stopki 2"/>
          <p:cNvSpPr>
            <a:spLocks noGrp="1"/>
          </p:cNvSpPr>
          <p:nvPr>
            <p:ph type="ftr" sz="quarter" idx="11"/>
          </p:nvPr>
        </p:nvSpPr>
        <p:spPr>
          <a:xfrm>
            <a:off x="395536" y="235496"/>
            <a:ext cx="6408712" cy="457200"/>
          </a:xfrm>
        </p:spPr>
        <p:txBody>
          <a:bodyPr/>
          <a:lstStyle/>
          <a:p>
            <a:r>
              <a:rPr lang="pl-PL" sz="1100" b="1" dirty="0" smtClean="0">
                <a:latin typeface="Arial" pitchFamily="34" charset="0"/>
                <a:cs typeface="Arial" pitchFamily="34" charset="0"/>
              </a:rPr>
              <a:t>Rozdział 32. Obsługa gościa w trakcie pobytu w hotelu</a:t>
            </a:r>
            <a:endParaRPr lang="pl-PL" sz="11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p:cNvSpPr>
            <a:spLocks noGrp="1"/>
          </p:cNvSpPr>
          <p:nvPr>
            <p:ph sz="quarter" idx="1"/>
          </p:nvPr>
        </p:nvSpPr>
        <p:spPr>
          <a:xfrm>
            <a:off x="107504" y="1593304"/>
            <a:ext cx="3888432" cy="5264696"/>
          </a:xfrm>
        </p:spPr>
        <p:txBody>
          <a:bodyPr>
            <a:normAutofit/>
          </a:bodyPr>
          <a:lstStyle/>
          <a:p>
            <a:pPr>
              <a:buNone/>
            </a:pPr>
            <a:r>
              <a:rPr lang="pl-PL" sz="1800" b="1" dirty="0" smtClean="0">
                <a:solidFill>
                  <a:srgbClr val="040404"/>
                </a:solidFill>
                <a:latin typeface="Arial" pitchFamily="34" charset="0"/>
                <a:cs typeface="Arial" pitchFamily="34" charset="0"/>
              </a:rPr>
              <a:t>    Lista sytuacji zapewniających poczucie bezpieczeństwa gościa hotelowego:</a:t>
            </a:r>
            <a:endParaRPr lang="pl-PL" sz="1800" dirty="0" smtClean="0">
              <a:solidFill>
                <a:srgbClr val="040404"/>
              </a:solidFill>
              <a:latin typeface="Arial" pitchFamily="34" charset="0"/>
              <a:cs typeface="Arial" pitchFamily="34" charset="0"/>
            </a:endParaRPr>
          </a:p>
          <a:p>
            <a:r>
              <a:rPr lang="pl-PL" sz="1800" dirty="0" smtClean="0">
                <a:solidFill>
                  <a:srgbClr val="040404"/>
                </a:solidFill>
                <a:latin typeface="Arial" pitchFamily="34" charset="0"/>
                <a:cs typeface="Arial" pitchFamily="34" charset="0"/>
              </a:rPr>
              <a:t>Recepcjonista podaje klucz i kartę pobytu bez wymieniania numeru pokoju, aby informacja ta nie dotarła do niepożądanych osób.</a:t>
            </a:r>
          </a:p>
          <a:p>
            <a:r>
              <a:rPr lang="pl-PL" sz="1800" dirty="0" smtClean="0">
                <a:solidFill>
                  <a:srgbClr val="040404"/>
                </a:solidFill>
                <a:latin typeface="Arial" pitchFamily="34" charset="0"/>
                <a:cs typeface="Arial" pitchFamily="34" charset="0"/>
              </a:rPr>
              <a:t>Klucze można otrzymać tylko po okazaniu kart pobytu, chyba że gość jest już rozpoznawany przez recepcjonistę.</a:t>
            </a:r>
          </a:p>
          <a:p>
            <a:r>
              <a:rPr lang="pl-PL" sz="1800" dirty="0" smtClean="0">
                <a:solidFill>
                  <a:srgbClr val="040404"/>
                </a:solidFill>
                <a:latin typeface="Arial" pitchFamily="34" charset="0"/>
                <a:cs typeface="Arial" pitchFamily="34" charset="0"/>
              </a:rPr>
              <a:t>Klucz jest właściwie zabezpieczony, ponieważ po położeniu na ladzie jest natychmiast zabierany przez recepcjonistę.</a:t>
            </a:r>
            <a:endParaRPr lang="pl-PL" sz="1800" dirty="0">
              <a:solidFill>
                <a:srgbClr val="040404"/>
              </a:solidFill>
              <a:latin typeface="Arial" pitchFamily="34" charset="0"/>
              <a:cs typeface="Arial" pitchFamily="34" charset="0"/>
            </a:endParaRPr>
          </a:p>
        </p:txBody>
      </p:sp>
      <p:sp>
        <p:nvSpPr>
          <p:cNvPr id="6" name="pole tekstowe 5"/>
          <p:cNvSpPr txBox="1"/>
          <p:nvPr/>
        </p:nvSpPr>
        <p:spPr>
          <a:xfrm>
            <a:off x="395536" y="807095"/>
            <a:ext cx="8352928" cy="369332"/>
          </a:xfrm>
          <a:prstGeom prst="rect">
            <a:avLst/>
          </a:prstGeom>
        </p:spPr>
        <p:style>
          <a:lnRef idx="1">
            <a:schemeClr val="accent5"/>
          </a:lnRef>
          <a:fillRef idx="1002">
            <a:schemeClr val="dk2"/>
          </a:fillRef>
          <a:effectRef idx="2">
            <a:schemeClr val="accent5"/>
          </a:effectRef>
          <a:fontRef idx="minor">
            <a:schemeClr val="lt1"/>
          </a:fontRef>
        </p:style>
        <p:txBody>
          <a:bodyPr wrap="square" rtlCol="0">
            <a:spAutoFit/>
          </a:bodyPr>
          <a:lstStyle/>
          <a:p>
            <a:r>
              <a:rPr lang="pl-PL" b="1" dirty="0" smtClean="0">
                <a:latin typeface="Arial" pitchFamily="34" charset="0"/>
                <a:cs typeface="Arial" pitchFamily="34" charset="0"/>
              </a:rPr>
              <a:t>Reagowanie w sytuacjach nagłych zagrażających bezpieczeństwu gości</a:t>
            </a:r>
            <a:endParaRPr lang="pl-PL" b="1" dirty="0">
              <a:latin typeface="Arial" pitchFamily="34" charset="0"/>
              <a:cs typeface="Arial" pitchFamily="34" charset="0"/>
            </a:endParaRPr>
          </a:p>
        </p:txBody>
      </p:sp>
      <p:sp>
        <p:nvSpPr>
          <p:cNvPr id="7" name="Symbol zastępczy stopki 2"/>
          <p:cNvSpPr>
            <a:spLocks noGrp="1"/>
          </p:cNvSpPr>
          <p:nvPr>
            <p:ph type="ftr" sz="quarter" idx="11"/>
          </p:nvPr>
        </p:nvSpPr>
        <p:spPr>
          <a:xfrm>
            <a:off x="395536" y="235496"/>
            <a:ext cx="6408712" cy="457200"/>
          </a:xfrm>
        </p:spPr>
        <p:txBody>
          <a:bodyPr/>
          <a:lstStyle/>
          <a:p>
            <a:r>
              <a:rPr lang="pl-PL" sz="1100" b="1" dirty="0" smtClean="0">
                <a:latin typeface="Arial" pitchFamily="34" charset="0"/>
                <a:cs typeface="Arial" pitchFamily="34" charset="0"/>
              </a:rPr>
              <a:t>Rozdział 32. Obsługa gościa w trakcie pobytu w hotelu</a:t>
            </a:r>
            <a:endParaRPr lang="pl-PL" sz="1100" b="1" dirty="0">
              <a:latin typeface="Arial" pitchFamily="34" charset="0"/>
              <a:cs typeface="Arial" pitchFamily="34" charset="0"/>
            </a:endParaRPr>
          </a:p>
        </p:txBody>
      </p:sp>
      <p:pic>
        <p:nvPicPr>
          <p:cNvPr id="5" name="Obraz 4" descr="32.24.jpg"/>
          <p:cNvPicPr>
            <a:picLocks noChangeAspect="1"/>
          </p:cNvPicPr>
          <p:nvPr/>
        </p:nvPicPr>
        <p:blipFill>
          <a:blip r:embed="rId2" cstate="print"/>
          <a:stretch>
            <a:fillRect/>
          </a:stretch>
        </p:blipFill>
        <p:spPr>
          <a:xfrm>
            <a:off x="4139952" y="1700808"/>
            <a:ext cx="4605353" cy="30600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p:cNvSpPr>
            <a:spLocks noGrp="1"/>
          </p:cNvSpPr>
          <p:nvPr>
            <p:ph sz="quarter" idx="1"/>
          </p:nvPr>
        </p:nvSpPr>
        <p:spPr>
          <a:xfrm>
            <a:off x="107504" y="1593304"/>
            <a:ext cx="8496944" cy="5264696"/>
          </a:xfrm>
        </p:spPr>
        <p:txBody>
          <a:bodyPr>
            <a:normAutofit/>
          </a:bodyPr>
          <a:lstStyle/>
          <a:p>
            <a:pPr>
              <a:buNone/>
            </a:pPr>
            <a:r>
              <a:rPr lang="pl-PL" sz="1800" dirty="0" smtClean="0">
                <a:solidFill>
                  <a:srgbClr val="040404"/>
                </a:solidFill>
                <a:latin typeface="Arial" pitchFamily="34" charset="0"/>
                <a:cs typeface="Arial" pitchFamily="34" charset="0"/>
              </a:rPr>
              <a:t>    Ochrona dyskretnie obserwuje sytuację i pilnuje, aby na terenie hotelu nie znajdowały się obce, niepożądane osoby. </a:t>
            </a:r>
            <a:br>
              <a:rPr lang="pl-PL" sz="1800" dirty="0" smtClean="0">
                <a:solidFill>
                  <a:srgbClr val="040404"/>
                </a:solidFill>
                <a:latin typeface="Arial" pitchFamily="34" charset="0"/>
                <a:cs typeface="Arial" pitchFamily="34" charset="0"/>
              </a:rPr>
            </a:br>
            <a:r>
              <a:rPr lang="pl-PL" sz="1800" dirty="0" smtClean="0">
                <a:solidFill>
                  <a:srgbClr val="040404"/>
                </a:solidFill>
                <a:latin typeface="Arial" pitchFamily="34" charset="0"/>
                <a:cs typeface="Arial" pitchFamily="34" charset="0"/>
              </a:rPr>
              <a:t/>
            </a:r>
            <a:br>
              <a:rPr lang="pl-PL" sz="1800" dirty="0" smtClean="0">
                <a:solidFill>
                  <a:srgbClr val="040404"/>
                </a:solidFill>
                <a:latin typeface="Arial" pitchFamily="34" charset="0"/>
                <a:cs typeface="Arial" pitchFamily="34" charset="0"/>
              </a:rPr>
            </a:br>
            <a:r>
              <a:rPr lang="pl-PL" sz="1800" dirty="0" smtClean="0">
                <a:solidFill>
                  <a:srgbClr val="040404"/>
                </a:solidFill>
                <a:latin typeface="Arial" pitchFamily="34" charset="0"/>
                <a:cs typeface="Arial" pitchFamily="34" charset="0"/>
              </a:rPr>
              <a:t>Wartościowe przedmioty można złożyć w sejfie hotelowym bez obaw o ich utratę.</a:t>
            </a:r>
          </a:p>
          <a:p>
            <a:pPr>
              <a:buNone/>
            </a:pPr>
            <a:endParaRPr lang="pl-PL" sz="1800" dirty="0" smtClean="0">
              <a:solidFill>
                <a:srgbClr val="040404"/>
              </a:solidFill>
              <a:latin typeface="Arial" pitchFamily="34" charset="0"/>
              <a:cs typeface="Arial" pitchFamily="34" charset="0"/>
            </a:endParaRPr>
          </a:p>
          <a:p>
            <a:pPr>
              <a:buNone/>
            </a:pPr>
            <a:r>
              <a:rPr lang="pl-PL" sz="1800" dirty="0" smtClean="0">
                <a:solidFill>
                  <a:srgbClr val="040404"/>
                </a:solidFill>
                <a:latin typeface="Arial" pitchFamily="34" charset="0"/>
                <a:cs typeface="Arial" pitchFamily="34" charset="0"/>
              </a:rPr>
              <a:t>    Znaki ewakuacyjne zawieszone są na ścianach korytarza dla bezpieczeństwa - wskazują drogę ewakuacji.</a:t>
            </a:r>
          </a:p>
          <a:p>
            <a:pPr>
              <a:buNone/>
            </a:pPr>
            <a:endParaRPr lang="pl-PL" sz="1800" dirty="0" smtClean="0">
              <a:solidFill>
                <a:srgbClr val="040404"/>
              </a:solidFill>
              <a:latin typeface="Arial" pitchFamily="34" charset="0"/>
              <a:cs typeface="Arial" pitchFamily="34" charset="0"/>
            </a:endParaRPr>
          </a:p>
          <a:p>
            <a:pPr>
              <a:buNone/>
            </a:pPr>
            <a:r>
              <a:rPr lang="pl-PL" sz="1800" dirty="0" smtClean="0">
                <a:solidFill>
                  <a:srgbClr val="040404"/>
                </a:solidFill>
                <a:latin typeface="Arial" pitchFamily="34" charset="0"/>
                <a:cs typeface="Arial" pitchFamily="34" charset="0"/>
              </a:rPr>
              <a:t>    Obok pokoju wisi gaśnica, a niedaleko jest klatka schodowa ewakuacyjna.</a:t>
            </a:r>
            <a:endParaRPr lang="pl-PL" sz="1800" dirty="0">
              <a:solidFill>
                <a:srgbClr val="040404"/>
              </a:solidFill>
              <a:latin typeface="Arial" pitchFamily="34" charset="0"/>
              <a:cs typeface="Arial" pitchFamily="34" charset="0"/>
            </a:endParaRPr>
          </a:p>
        </p:txBody>
      </p:sp>
      <p:sp>
        <p:nvSpPr>
          <p:cNvPr id="6" name="pole tekstowe 5"/>
          <p:cNvSpPr txBox="1"/>
          <p:nvPr/>
        </p:nvSpPr>
        <p:spPr>
          <a:xfrm>
            <a:off x="395536" y="807095"/>
            <a:ext cx="8352928" cy="369332"/>
          </a:xfrm>
          <a:prstGeom prst="rect">
            <a:avLst/>
          </a:prstGeom>
        </p:spPr>
        <p:style>
          <a:lnRef idx="1">
            <a:schemeClr val="accent5"/>
          </a:lnRef>
          <a:fillRef idx="1002">
            <a:schemeClr val="dk2"/>
          </a:fillRef>
          <a:effectRef idx="2">
            <a:schemeClr val="accent5"/>
          </a:effectRef>
          <a:fontRef idx="minor">
            <a:schemeClr val="lt1"/>
          </a:fontRef>
        </p:style>
        <p:txBody>
          <a:bodyPr wrap="square" rtlCol="0">
            <a:spAutoFit/>
          </a:bodyPr>
          <a:lstStyle/>
          <a:p>
            <a:r>
              <a:rPr lang="pl-PL" b="1" dirty="0" smtClean="0">
                <a:latin typeface="Arial" pitchFamily="34" charset="0"/>
                <a:cs typeface="Arial" pitchFamily="34" charset="0"/>
              </a:rPr>
              <a:t>Reagowanie w sytuacjach nagłych zagrażających bezpieczeństwu gości</a:t>
            </a:r>
            <a:endParaRPr lang="pl-PL" b="1" dirty="0">
              <a:latin typeface="Arial" pitchFamily="34" charset="0"/>
              <a:cs typeface="Arial" pitchFamily="34" charset="0"/>
            </a:endParaRPr>
          </a:p>
        </p:txBody>
      </p:sp>
      <p:sp>
        <p:nvSpPr>
          <p:cNvPr id="7" name="Symbol zastępczy stopki 2"/>
          <p:cNvSpPr>
            <a:spLocks noGrp="1"/>
          </p:cNvSpPr>
          <p:nvPr>
            <p:ph type="ftr" sz="quarter" idx="11"/>
          </p:nvPr>
        </p:nvSpPr>
        <p:spPr>
          <a:xfrm>
            <a:off x="395536" y="235496"/>
            <a:ext cx="6408712" cy="457200"/>
          </a:xfrm>
        </p:spPr>
        <p:txBody>
          <a:bodyPr/>
          <a:lstStyle/>
          <a:p>
            <a:r>
              <a:rPr lang="pl-PL" sz="1100" b="1" dirty="0" smtClean="0">
                <a:latin typeface="Arial" pitchFamily="34" charset="0"/>
                <a:cs typeface="Arial" pitchFamily="34" charset="0"/>
              </a:rPr>
              <a:t>Rozdział 32. Obsługa gościa w trakcie pobytu w hotelu</a:t>
            </a:r>
            <a:endParaRPr lang="pl-PL" sz="11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p:cNvSpPr>
            <a:spLocks noGrp="1"/>
          </p:cNvSpPr>
          <p:nvPr>
            <p:ph sz="quarter" idx="1"/>
          </p:nvPr>
        </p:nvSpPr>
        <p:spPr>
          <a:xfrm>
            <a:off x="107504" y="1593304"/>
            <a:ext cx="4392488" cy="5264696"/>
          </a:xfrm>
        </p:spPr>
        <p:txBody>
          <a:bodyPr>
            <a:normAutofit lnSpcReduction="10000"/>
          </a:bodyPr>
          <a:lstStyle/>
          <a:p>
            <a:pPr>
              <a:buNone/>
            </a:pPr>
            <a:r>
              <a:rPr lang="pl-PL" sz="1800" b="1" dirty="0" smtClean="0">
                <a:solidFill>
                  <a:srgbClr val="040404"/>
                </a:solidFill>
                <a:latin typeface="Arial" pitchFamily="34" charset="0"/>
                <a:cs typeface="Arial" pitchFamily="34" charset="0"/>
              </a:rPr>
              <a:t>    Sytuacje nagłe zagrażające bezpieczeństwu gości mogą być wywołane:</a:t>
            </a:r>
            <a:endParaRPr lang="pl-PL" sz="1800" dirty="0" smtClean="0">
              <a:solidFill>
                <a:srgbClr val="040404"/>
              </a:solidFill>
              <a:latin typeface="Arial" pitchFamily="34" charset="0"/>
              <a:cs typeface="Arial" pitchFamily="34" charset="0"/>
            </a:endParaRPr>
          </a:p>
          <a:p>
            <a:r>
              <a:rPr lang="pl-PL" sz="1800" dirty="0" smtClean="0">
                <a:solidFill>
                  <a:srgbClr val="040404"/>
                </a:solidFill>
                <a:latin typeface="Arial" pitchFamily="34" charset="0"/>
                <a:cs typeface="Arial" pitchFamily="34" charset="0"/>
              </a:rPr>
              <a:t>rozprzestrzeniającym się ogniem,</a:t>
            </a:r>
          </a:p>
          <a:p>
            <a:r>
              <a:rPr lang="pl-PL" sz="1800" dirty="0" smtClean="0">
                <a:solidFill>
                  <a:srgbClr val="040404"/>
                </a:solidFill>
                <a:latin typeface="Arial" pitchFamily="34" charset="0"/>
                <a:cs typeface="Arial" pitchFamily="34" charset="0"/>
              </a:rPr>
              <a:t>utleniającym się gazem,</a:t>
            </a:r>
          </a:p>
          <a:p>
            <a:r>
              <a:rPr lang="pl-PL" sz="1800" dirty="0" smtClean="0">
                <a:solidFill>
                  <a:srgbClr val="040404"/>
                </a:solidFill>
                <a:latin typeface="Arial" pitchFamily="34" charset="0"/>
                <a:cs typeface="Arial" pitchFamily="34" charset="0"/>
              </a:rPr>
              <a:t>przez grupę terrorystów,</a:t>
            </a:r>
          </a:p>
          <a:p>
            <a:r>
              <a:rPr lang="pl-PL" sz="1800" dirty="0" smtClean="0">
                <a:solidFill>
                  <a:srgbClr val="040404"/>
                </a:solidFill>
                <a:latin typeface="Arial" pitchFamily="34" charset="0"/>
                <a:cs typeface="Arial" pitchFamily="34" charset="0"/>
              </a:rPr>
              <a:t>przez sygnał o podłożeniu bomby itp.</a:t>
            </a:r>
          </a:p>
          <a:p>
            <a:pPr>
              <a:buNone/>
            </a:pPr>
            <a:endParaRPr lang="pl-PL" sz="1800" dirty="0" smtClean="0">
              <a:solidFill>
                <a:srgbClr val="040404"/>
              </a:solidFill>
              <a:latin typeface="Arial" pitchFamily="34" charset="0"/>
              <a:cs typeface="Arial" pitchFamily="34" charset="0"/>
            </a:endParaRPr>
          </a:p>
          <a:p>
            <a:pPr>
              <a:buNone/>
            </a:pPr>
            <a:r>
              <a:rPr lang="pl-PL" sz="1800" dirty="0" smtClean="0">
                <a:solidFill>
                  <a:srgbClr val="040404"/>
                </a:solidFill>
                <a:latin typeface="Arial" pitchFamily="34" charset="0"/>
                <a:cs typeface="Arial" pitchFamily="34" charset="0"/>
              </a:rPr>
              <a:t>    W każdej sytuacji skutecznym reagowaniem jest reagowanie zgodne z regulaminem hotelu, </a:t>
            </a:r>
            <a:r>
              <a:rPr lang="pl-PL" sz="1800" dirty="0" err="1" smtClean="0">
                <a:solidFill>
                  <a:srgbClr val="040404"/>
                </a:solidFill>
                <a:latin typeface="Arial" pitchFamily="34" charset="0"/>
                <a:cs typeface="Arial" pitchFamily="34" charset="0"/>
              </a:rPr>
              <a:t>p.poż</a:t>
            </a:r>
            <a:r>
              <a:rPr lang="pl-PL" sz="1800" dirty="0" smtClean="0">
                <a:solidFill>
                  <a:srgbClr val="040404"/>
                </a:solidFill>
                <a:latin typeface="Arial" pitchFamily="34" charset="0"/>
                <a:cs typeface="Arial" pitchFamily="34" charset="0"/>
              </a:rPr>
              <a:t>, BHP, instrukcją ochrony hotelu. Każdy hotel ma swoje plany ewakuacyjne i swoje instrukcje. Recepcjonista nie może ulegać panice. Zawsze musi postępować zgodnie z instrukcją ochrony hotelu i wpływać uspokajająco na otoczenie</a:t>
            </a:r>
            <a:r>
              <a:rPr lang="pl-PL" sz="1800" dirty="0" smtClean="0"/>
              <a:t>.</a:t>
            </a:r>
            <a:endParaRPr lang="pl-PL" sz="1800" dirty="0"/>
          </a:p>
        </p:txBody>
      </p:sp>
      <p:sp>
        <p:nvSpPr>
          <p:cNvPr id="6" name="pole tekstowe 5"/>
          <p:cNvSpPr txBox="1"/>
          <p:nvPr/>
        </p:nvSpPr>
        <p:spPr>
          <a:xfrm>
            <a:off x="395536" y="807095"/>
            <a:ext cx="8352928" cy="369332"/>
          </a:xfrm>
          <a:prstGeom prst="rect">
            <a:avLst/>
          </a:prstGeom>
        </p:spPr>
        <p:style>
          <a:lnRef idx="1">
            <a:schemeClr val="accent5"/>
          </a:lnRef>
          <a:fillRef idx="1002">
            <a:schemeClr val="dk2"/>
          </a:fillRef>
          <a:effectRef idx="2">
            <a:schemeClr val="accent5"/>
          </a:effectRef>
          <a:fontRef idx="minor">
            <a:schemeClr val="lt1"/>
          </a:fontRef>
        </p:style>
        <p:txBody>
          <a:bodyPr wrap="square" rtlCol="0">
            <a:spAutoFit/>
          </a:bodyPr>
          <a:lstStyle/>
          <a:p>
            <a:r>
              <a:rPr lang="pl-PL" b="1" dirty="0" smtClean="0">
                <a:latin typeface="Arial" pitchFamily="34" charset="0"/>
                <a:cs typeface="Arial" pitchFamily="34" charset="0"/>
              </a:rPr>
              <a:t>Reagowanie w sytuacjach nagłych zagrażających bezpieczeństwu gości</a:t>
            </a:r>
            <a:endParaRPr lang="pl-PL" b="1" dirty="0">
              <a:latin typeface="Arial" pitchFamily="34" charset="0"/>
              <a:cs typeface="Arial" pitchFamily="34" charset="0"/>
            </a:endParaRPr>
          </a:p>
        </p:txBody>
      </p:sp>
      <p:sp>
        <p:nvSpPr>
          <p:cNvPr id="7" name="Symbol zastępczy stopki 2"/>
          <p:cNvSpPr>
            <a:spLocks noGrp="1"/>
          </p:cNvSpPr>
          <p:nvPr>
            <p:ph type="ftr" sz="quarter" idx="11"/>
          </p:nvPr>
        </p:nvSpPr>
        <p:spPr>
          <a:xfrm>
            <a:off x="395536" y="235496"/>
            <a:ext cx="6408712" cy="457200"/>
          </a:xfrm>
        </p:spPr>
        <p:txBody>
          <a:bodyPr/>
          <a:lstStyle/>
          <a:p>
            <a:r>
              <a:rPr lang="pl-PL" sz="1100" b="1" dirty="0" smtClean="0">
                <a:latin typeface="Arial" pitchFamily="34" charset="0"/>
                <a:cs typeface="Arial" pitchFamily="34" charset="0"/>
              </a:rPr>
              <a:t>Rozdział 32. Obsługa gościa w trakcie pobytu w hotelu</a:t>
            </a:r>
            <a:endParaRPr lang="pl-PL" sz="1100" b="1" dirty="0">
              <a:latin typeface="Arial" pitchFamily="34" charset="0"/>
              <a:cs typeface="Arial" pitchFamily="34" charset="0"/>
            </a:endParaRPr>
          </a:p>
        </p:txBody>
      </p:sp>
      <p:pic>
        <p:nvPicPr>
          <p:cNvPr id="8" name="Obraz 7" descr="32.26.jpg"/>
          <p:cNvPicPr>
            <a:picLocks noChangeAspect="1"/>
          </p:cNvPicPr>
          <p:nvPr/>
        </p:nvPicPr>
        <p:blipFill>
          <a:blip r:embed="rId2" cstate="print"/>
          <a:stretch>
            <a:fillRect/>
          </a:stretch>
        </p:blipFill>
        <p:spPr>
          <a:xfrm>
            <a:off x="4499992" y="1665144"/>
            <a:ext cx="4211009" cy="30600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p:cNvSpPr>
            <a:spLocks noGrp="1"/>
          </p:cNvSpPr>
          <p:nvPr>
            <p:ph sz="quarter" idx="1"/>
          </p:nvPr>
        </p:nvSpPr>
        <p:spPr>
          <a:xfrm>
            <a:off x="107504" y="1593304"/>
            <a:ext cx="8640960" cy="5264696"/>
          </a:xfrm>
        </p:spPr>
        <p:txBody>
          <a:bodyPr>
            <a:normAutofit/>
          </a:bodyPr>
          <a:lstStyle/>
          <a:p>
            <a:pPr>
              <a:buNone/>
            </a:pPr>
            <a:r>
              <a:rPr lang="pl-PL" sz="1800" b="1" dirty="0" smtClean="0">
                <a:solidFill>
                  <a:srgbClr val="040404"/>
                </a:solidFill>
                <a:latin typeface="Arial" pitchFamily="34" charset="0"/>
                <a:cs typeface="Arial" pitchFamily="34" charset="0"/>
              </a:rPr>
              <a:t>    Informowanie gości o zaistniałym niebezpieczeństwie:</a:t>
            </a:r>
            <a:endParaRPr lang="pl-PL" sz="1800" dirty="0" smtClean="0">
              <a:solidFill>
                <a:srgbClr val="040404"/>
              </a:solidFill>
              <a:latin typeface="Arial" pitchFamily="34" charset="0"/>
              <a:cs typeface="Arial" pitchFamily="34" charset="0"/>
            </a:endParaRPr>
          </a:p>
          <a:p>
            <a:r>
              <a:rPr lang="pl-PL" sz="1800" dirty="0" smtClean="0">
                <a:solidFill>
                  <a:srgbClr val="040404"/>
                </a:solidFill>
                <a:latin typeface="Arial" pitchFamily="34" charset="0"/>
                <a:cs typeface="Arial" pitchFamily="34" charset="0"/>
              </a:rPr>
              <a:t>W momencie zagrożenia bezpieczeństwa gości ważną sprawą jest sposób, w jaki będziemy informować o zaistniałej sytuacji.</a:t>
            </a:r>
          </a:p>
          <a:p>
            <a:r>
              <a:rPr lang="pl-PL" sz="1800" dirty="0" smtClean="0">
                <a:solidFill>
                  <a:srgbClr val="040404"/>
                </a:solidFill>
                <a:latin typeface="Arial" pitchFamily="34" charset="0"/>
                <a:cs typeface="Arial" pitchFamily="34" charset="0"/>
              </a:rPr>
              <a:t>Każdy hotel ma swoje regulaminy, według których recepcjonista musi postępować.</a:t>
            </a:r>
          </a:p>
          <a:p>
            <a:r>
              <a:rPr lang="pl-PL" sz="1800" dirty="0" smtClean="0">
                <a:solidFill>
                  <a:srgbClr val="040404"/>
                </a:solidFill>
                <a:latin typeface="Arial" pitchFamily="34" charset="0"/>
                <a:cs typeface="Arial" pitchFamily="34" charset="0"/>
              </a:rPr>
              <a:t>Nie wolno okazywać zdenerwowania.</a:t>
            </a:r>
          </a:p>
          <a:p>
            <a:r>
              <a:rPr lang="pl-PL" sz="1800" dirty="0" smtClean="0">
                <a:solidFill>
                  <a:srgbClr val="040404"/>
                </a:solidFill>
                <a:latin typeface="Arial" pitchFamily="34" charset="0"/>
                <a:cs typeface="Arial" pitchFamily="34" charset="0"/>
              </a:rPr>
              <a:t>Recepcjonista swoją opanowaną postawą powinien uspokoić gości, choćby sytuacja była bardzo groźna.</a:t>
            </a:r>
          </a:p>
          <a:p>
            <a:r>
              <a:rPr lang="pl-PL" sz="1800" dirty="0" smtClean="0">
                <a:solidFill>
                  <a:srgbClr val="040404"/>
                </a:solidFill>
                <a:latin typeface="Arial" pitchFamily="34" charset="0"/>
                <a:cs typeface="Arial" pitchFamily="34" charset="0"/>
              </a:rPr>
              <a:t>Nie wolno doprowadzić do paniki.</a:t>
            </a:r>
          </a:p>
          <a:p>
            <a:r>
              <a:rPr lang="pl-PL" sz="1800" dirty="0" smtClean="0">
                <a:solidFill>
                  <a:srgbClr val="040404"/>
                </a:solidFill>
                <a:latin typeface="Arial" pitchFamily="34" charset="0"/>
                <a:cs typeface="Arial" pitchFamily="34" charset="0"/>
              </a:rPr>
              <a:t>Recepcjonista powinien pamiętać o zapewnieniu opieki nad osobami niepełnosprawnymi przebywającymi na terenie hotelu. Powinien przypomnieć o tym odpowiednim służbom piętrowym.</a:t>
            </a:r>
            <a:endParaRPr lang="pl-PL" sz="1800" dirty="0">
              <a:solidFill>
                <a:srgbClr val="040404"/>
              </a:solidFill>
              <a:latin typeface="Arial" pitchFamily="34" charset="0"/>
              <a:cs typeface="Arial" pitchFamily="34" charset="0"/>
            </a:endParaRPr>
          </a:p>
        </p:txBody>
      </p:sp>
      <p:sp>
        <p:nvSpPr>
          <p:cNvPr id="6" name="pole tekstowe 5"/>
          <p:cNvSpPr txBox="1"/>
          <p:nvPr/>
        </p:nvSpPr>
        <p:spPr>
          <a:xfrm>
            <a:off x="395536" y="807095"/>
            <a:ext cx="8352928" cy="369332"/>
          </a:xfrm>
          <a:prstGeom prst="rect">
            <a:avLst/>
          </a:prstGeom>
        </p:spPr>
        <p:style>
          <a:lnRef idx="1">
            <a:schemeClr val="accent5"/>
          </a:lnRef>
          <a:fillRef idx="1002">
            <a:schemeClr val="dk2"/>
          </a:fillRef>
          <a:effectRef idx="2">
            <a:schemeClr val="accent5"/>
          </a:effectRef>
          <a:fontRef idx="minor">
            <a:schemeClr val="lt1"/>
          </a:fontRef>
        </p:style>
        <p:txBody>
          <a:bodyPr wrap="square" rtlCol="0">
            <a:spAutoFit/>
          </a:bodyPr>
          <a:lstStyle/>
          <a:p>
            <a:r>
              <a:rPr lang="pl-PL" b="1" dirty="0" smtClean="0">
                <a:latin typeface="Arial" pitchFamily="34" charset="0"/>
                <a:cs typeface="Arial" pitchFamily="34" charset="0"/>
              </a:rPr>
              <a:t>Reagowanie w sytuacjach nagłych zagrażających bezpieczeństwu gości</a:t>
            </a:r>
            <a:endParaRPr lang="pl-PL" b="1" dirty="0">
              <a:latin typeface="Arial" pitchFamily="34" charset="0"/>
              <a:cs typeface="Arial" pitchFamily="34" charset="0"/>
            </a:endParaRPr>
          </a:p>
        </p:txBody>
      </p:sp>
      <p:sp>
        <p:nvSpPr>
          <p:cNvPr id="7" name="Symbol zastępczy stopki 2"/>
          <p:cNvSpPr>
            <a:spLocks noGrp="1"/>
          </p:cNvSpPr>
          <p:nvPr>
            <p:ph type="ftr" sz="quarter" idx="11"/>
          </p:nvPr>
        </p:nvSpPr>
        <p:spPr>
          <a:xfrm>
            <a:off x="395536" y="235496"/>
            <a:ext cx="6408712" cy="457200"/>
          </a:xfrm>
        </p:spPr>
        <p:txBody>
          <a:bodyPr/>
          <a:lstStyle/>
          <a:p>
            <a:r>
              <a:rPr lang="pl-PL" sz="1100" b="1" dirty="0" smtClean="0">
                <a:latin typeface="Arial" pitchFamily="34" charset="0"/>
                <a:cs typeface="Arial" pitchFamily="34" charset="0"/>
              </a:rPr>
              <a:t>Rozdział 32. Obsługa gościa w trakcie pobytu w hotelu</a:t>
            </a:r>
            <a:endParaRPr lang="pl-PL" sz="11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395536" y="807095"/>
            <a:ext cx="8352928" cy="461665"/>
          </a:xfrm>
          <a:prstGeom prst="rect">
            <a:avLst/>
          </a:prstGeom>
        </p:spPr>
        <p:style>
          <a:lnRef idx="1">
            <a:schemeClr val="accent5"/>
          </a:lnRef>
          <a:fillRef idx="1002">
            <a:schemeClr val="dk2"/>
          </a:fillRef>
          <a:effectRef idx="2">
            <a:schemeClr val="accent5"/>
          </a:effectRef>
          <a:fontRef idx="minor">
            <a:schemeClr val="lt1"/>
          </a:fontRef>
        </p:style>
        <p:txBody>
          <a:bodyPr wrap="square" rtlCol="0">
            <a:spAutoFit/>
          </a:bodyPr>
          <a:lstStyle/>
          <a:p>
            <a:r>
              <a:rPr lang="pl-PL" sz="2400" b="1" dirty="0" smtClean="0">
                <a:latin typeface="Arial" pitchFamily="34" charset="0"/>
                <a:cs typeface="Arial" pitchFamily="34" charset="0"/>
              </a:rPr>
              <a:t>Zmiana pokoju gościa</a:t>
            </a:r>
            <a:endParaRPr lang="pl-PL" sz="2400" b="1" dirty="0">
              <a:latin typeface="Arial" pitchFamily="34" charset="0"/>
              <a:cs typeface="Arial" pitchFamily="34" charset="0"/>
            </a:endParaRPr>
          </a:p>
        </p:txBody>
      </p:sp>
      <p:sp>
        <p:nvSpPr>
          <p:cNvPr id="7" name="Symbol zastępczy stopki 2"/>
          <p:cNvSpPr>
            <a:spLocks noGrp="1"/>
          </p:cNvSpPr>
          <p:nvPr>
            <p:ph type="ftr" sz="quarter" idx="11"/>
          </p:nvPr>
        </p:nvSpPr>
        <p:spPr>
          <a:xfrm>
            <a:off x="395536" y="235496"/>
            <a:ext cx="6408712" cy="457200"/>
          </a:xfrm>
        </p:spPr>
        <p:txBody>
          <a:bodyPr/>
          <a:lstStyle/>
          <a:p>
            <a:r>
              <a:rPr lang="pl-PL" sz="1100" b="1" dirty="0" smtClean="0">
                <a:latin typeface="Arial" pitchFamily="34" charset="0"/>
                <a:cs typeface="Arial" pitchFamily="34" charset="0"/>
              </a:rPr>
              <a:t>Rozdział 32. Obsługa gościa w trakcie pobytu w hotelu</a:t>
            </a:r>
            <a:endParaRPr lang="pl-PL" sz="1100" b="1" dirty="0">
              <a:latin typeface="Arial" pitchFamily="34" charset="0"/>
              <a:cs typeface="Arial" pitchFamily="34" charset="0"/>
            </a:endParaRPr>
          </a:p>
        </p:txBody>
      </p:sp>
      <p:sp>
        <p:nvSpPr>
          <p:cNvPr id="5" name="Symbol zastępczy zawartości 3"/>
          <p:cNvSpPr>
            <a:spLocks noGrp="1"/>
          </p:cNvSpPr>
          <p:nvPr>
            <p:ph sz="quarter" idx="1"/>
          </p:nvPr>
        </p:nvSpPr>
        <p:spPr>
          <a:xfrm>
            <a:off x="107504" y="1593304"/>
            <a:ext cx="8712968" cy="5264696"/>
          </a:xfrm>
        </p:spPr>
        <p:txBody>
          <a:bodyPr>
            <a:normAutofit/>
          </a:bodyPr>
          <a:lstStyle/>
          <a:p>
            <a:pPr>
              <a:buNone/>
            </a:pPr>
            <a:r>
              <a:rPr lang="pl-PL" sz="1800" dirty="0" smtClean="0">
                <a:solidFill>
                  <a:srgbClr val="040404"/>
                </a:solidFill>
                <a:latin typeface="Arial" pitchFamily="34" charset="0"/>
                <a:cs typeface="Arial" pitchFamily="34" charset="0"/>
              </a:rPr>
              <a:t>    Konieczność zmiany pokoju jest nieprzyjemną sytuacją zarówno dla recepcjonisty, jak i dla gościa hotelowego.</a:t>
            </a:r>
          </a:p>
          <a:p>
            <a:pPr>
              <a:buNone/>
            </a:pPr>
            <a:r>
              <a:rPr lang="pl-PL" sz="1800" b="1" dirty="0" smtClean="0">
                <a:solidFill>
                  <a:srgbClr val="040404"/>
                </a:solidFill>
                <a:latin typeface="Arial" pitchFamily="34" charset="0"/>
                <a:cs typeface="Arial" pitchFamily="34" charset="0"/>
              </a:rPr>
              <a:t>    </a:t>
            </a:r>
          </a:p>
          <a:p>
            <a:pPr>
              <a:buNone/>
            </a:pPr>
            <a:r>
              <a:rPr lang="pl-PL" sz="1800" b="1" dirty="0" smtClean="0">
                <a:solidFill>
                  <a:srgbClr val="040404"/>
                </a:solidFill>
                <a:latin typeface="Arial" pitchFamily="34" charset="0"/>
                <a:cs typeface="Arial" pitchFamily="34" charset="0"/>
              </a:rPr>
              <a:t>   Sytuacje wymagające zmiany pokoju:</a:t>
            </a:r>
            <a:endParaRPr lang="pl-PL" sz="1800" dirty="0" smtClean="0">
              <a:solidFill>
                <a:srgbClr val="040404"/>
              </a:solidFill>
              <a:latin typeface="Arial" pitchFamily="34" charset="0"/>
              <a:cs typeface="Arial" pitchFamily="34" charset="0"/>
            </a:endParaRPr>
          </a:p>
          <a:p>
            <a:r>
              <a:rPr lang="pl-PL" sz="1800" dirty="0" smtClean="0">
                <a:solidFill>
                  <a:srgbClr val="040404"/>
                </a:solidFill>
                <a:latin typeface="Arial" pitchFamily="34" charset="0"/>
                <a:cs typeface="Arial" pitchFamily="34" charset="0"/>
              </a:rPr>
              <a:t>nagła awaria urządzeń hydraulicznych/zalany pokój,</a:t>
            </a:r>
          </a:p>
          <a:p>
            <a:r>
              <a:rPr lang="pl-PL" sz="1800" dirty="0" smtClean="0">
                <a:solidFill>
                  <a:srgbClr val="040404"/>
                </a:solidFill>
                <a:latin typeface="Arial" pitchFamily="34" charset="0"/>
                <a:cs typeface="Arial" pitchFamily="34" charset="0"/>
              </a:rPr>
              <a:t>nagła awaria centralnego ogrzewania/zimne kaloryfery,</a:t>
            </a:r>
          </a:p>
          <a:p>
            <a:r>
              <a:rPr lang="pl-PL" sz="1800" dirty="0" smtClean="0">
                <a:solidFill>
                  <a:srgbClr val="040404"/>
                </a:solidFill>
                <a:latin typeface="Arial" pitchFamily="34" charset="0"/>
                <a:cs typeface="Arial" pitchFamily="34" charset="0"/>
              </a:rPr>
              <a:t>nagła awaria elektryczna/brak napięcia w sieci itp.,</a:t>
            </a:r>
          </a:p>
          <a:p>
            <a:r>
              <a:rPr lang="pl-PL" sz="1800" dirty="0" smtClean="0">
                <a:solidFill>
                  <a:srgbClr val="040404"/>
                </a:solidFill>
                <a:latin typeface="Arial" pitchFamily="34" charset="0"/>
                <a:cs typeface="Arial" pitchFamily="34" charset="0"/>
              </a:rPr>
              <a:t>uszkodzone meble,</a:t>
            </a:r>
          </a:p>
          <a:p>
            <a:r>
              <a:rPr lang="pl-PL" sz="1800" dirty="0" smtClean="0">
                <a:solidFill>
                  <a:srgbClr val="040404"/>
                </a:solidFill>
                <a:latin typeface="Arial" pitchFamily="34" charset="0"/>
                <a:cs typeface="Arial" pitchFamily="34" charset="0"/>
              </a:rPr>
              <a:t>nieprzyjemny zapach,</a:t>
            </a:r>
          </a:p>
          <a:p>
            <a:r>
              <a:rPr lang="pl-PL" sz="1800" dirty="0" smtClean="0">
                <a:solidFill>
                  <a:srgbClr val="040404"/>
                </a:solidFill>
                <a:latin typeface="Arial" pitchFamily="34" charset="0"/>
                <a:cs typeface="Arial" pitchFamily="34" charset="0"/>
              </a:rPr>
              <a:t>nocne hałasy</a:t>
            </a:r>
          </a:p>
          <a:p>
            <a:pPr>
              <a:buNone/>
            </a:pPr>
            <a:r>
              <a:rPr lang="pl-PL" sz="1800" b="1" dirty="0" smtClean="0">
                <a:solidFill>
                  <a:srgbClr val="040404"/>
                </a:solidFill>
                <a:latin typeface="Arial" pitchFamily="34" charset="0"/>
                <a:cs typeface="Arial" pitchFamily="34" charset="0"/>
              </a:rPr>
              <a:t> </a:t>
            </a:r>
          </a:p>
          <a:p>
            <a:pPr>
              <a:buNone/>
            </a:pPr>
            <a:r>
              <a:rPr lang="pl-PL" sz="1800" b="1" dirty="0" smtClean="0">
                <a:solidFill>
                  <a:srgbClr val="040404"/>
                </a:solidFill>
                <a:latin typeface="Arial" pitchFamily="34" charset="0"/>
                <a:cs typeface="Arial" pitchFamily="34" charset="0"/>
              </a:rPr>
              <a:t>    Konieczność zmiany pokoju zgłasza najczęściej:</a:t>
            </a:r>
            <a:endParaRPr lang="pl-PL" sz="1800" dirty="0" smtClean="0">
              <a:solidFill>
                <a:srgbClr val="040404"/>
              </a:solidFill>
              <a:latin typeface="Arial" pitchFamily="34" charset="0"/>
              <a:cs typeface="Arial" pitchFamily="34" charset="0"/>
            </a:endParaRPr>
          </a:p>
          <a:p>
            <a:r>
              <a:rPr lang="pl-PL" sz="1800" dirty="0" smtClean="0">
                <a:solidFill>
                  <a:srgbClr val="040404"/>
                </a:solidFill>
                <a:latin typeface="Arial" pitchFamily="34" charset="0"/>
                <a:cs typeface="Arial" pitchFamily="34" charset="0"/>
              </a:rPr>
              <a:t>gość hotelowy,</a:t>
            </a:r>
          </a:p>
          <a:p>
            <a:r>
              <a:rPr lang="pl-PL" sz="1800" dirty="0" smtClean="0">
                <a:solidFill>
                  <a:srgbClr val="040404"/>
                </a:solidFill>
                <a:latin typeface="Arial" pitchFamily="34" charset="0"/>
                <a:cs typeface="Arial" pitchFamily="34" charset="0"/>
              </a:rPr>
              <a:t>dział </a:t>
            </a:r>
            <a:r>
              <a:rPr lang="pl-PL" sz="1800" dirty="0" err="1" smtClean="0">
                <a:solidFill>
                  <a:srgbClr val="040404"/>
                </a:solidFill>
                <a:latin typeface="Arial" pitchFamily="34" charset="0"/>
                <a:cs typeface="Arial" pitchFamily="34" charset="0"/>
              </a:rPr>
              <a:t>hskp</a:t>
            </a:r>
            <a:r>
              <a:rPr lang="pl-PL" sz="1800" dirty="0" smtClean="0">
                <a:solidFill>
                  <a:srgbClr val="040404"/>
                </a:solidFill>
                <a:latin typeface="Arial" pitchFamily="34" charset="0"/>
                <a:cs typeface="Arial" pitchFamily="34" charset="0"/>
              </a:rPr>
              <a:t>,</a:t>
            </a:r>
          </a:p>
          <a:p>
            <a:r>
              <a:rPr lang="pl-PL" sz="1800" dirty="0" smtClean="0">
                <a:solidFill>
                  <a:srgbClr val="040404"/>
                </a:solidFill>
                <a:latin typeface="Arial" pitchFamily="34" charset="0"/>
                <a:cs typeface="Arial" pitchFamily="34" charset="0"/>
              </a:rPr>
              <a:t>dział techniczny.</a:t>
            </a:r>
            <a:endParaRPr lang="pl-PL" sz="1800" dirty="0">
              <a:solidFill>
                <a:srgbClr val="040404"/>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395536" y="807095"/>
            <a:ext cx="8352928" cy="461665"/>
          </a:xfrm>
          <a:prstGeom prst="rect">
            <a:avLst/>
          </a:prstGeom>
        </p:spPr>
        <p:style>
          <a:lnRef idx="1">
            <a:schemeClr val="accent5"/>
          </a:lnRef>
          <a:fillRef idx="1002">
            <a:schemeClr val="dk2"/>
          </a:fillRef>
          <a:effectRef idx="2">
            <a:schemeClr val="accent5"/>
          </a:effectRef>
          <a:fontRef idx="minor">
            <a:schemeClr val="lt1"/>
          </a:fontRef>
        </p:style>
        <p:txBody>
          <a:bodyPr wrap="square" rtlCol="0">
            <a:spAutoFit/>
          </a:bodyPr>
          <a:lstStyle/>
          <a:p>
            <a:r>
              <a:rPr lang="pl-PL" sz="2400" b="1" dirty="0" smtClean="0">
                <a:latin typeface="Arial" pitchFamily="34" charset="0"/>
                <a:cs typeface="Arial" pitchFamily="34" charset="0"/>
              </a:rPr>
              <a:t>Zmiana pokoju gościa</a:t>
            </a:r>
            <a:endParaRPr lang="pl-PL" sz="2400" b="1" dirty="0">
              <a:latin typeface="Arial" pitchFamily="34" charset="0"/>
              <a:cs typeface="Arial" pitchFamily="34" charset="0"/>
            </a:endParaRPr>
          </a:p>
        </p:txBody>
      </p:sp>
      <p:sp>
        <p:nvSpPr>
          <p:cNvPr id="7" name="Symbol zastępczy stopki 2"/>
          <p:cNvSpPr>
            <a:spLocks noGrp="1"/>
          </p:cNvSpPr>
          <p:nvPr>
            <p:ph type="ftr" sz="quarter" idx="11"/>
          </p:nvPr>
        </p:nvSpPr>
        <p:spPr>
          <a:xfrm>
            <a:off x="395536" y="235496"/>
            <a:ext cx="6408712" cy="457200"/>
          </a:xfrm>
        </p:spPr>
        <p:txBody>
          <a:bodyPr/>
          <a:lstStyle/>
          <a:p>
            <a:r>
              <a:rPr lang="pl-PL" sz="1100" b="1" dirty="0" smtClean="0">
                <a:latin typeface="Arial" pitchFamily="34" charset="0"/>
                <a:cs typeface="Arial" pitchFamily="34" charset="0"/>
              </a:rPr>
              <a:t>Rozdział 32. Obsługa gościa w trakcie pobytu w hotelu</a:t>
            </a:r>
            <a:endParaRPr lang="pl-PL" sz="1100" b="1" dirty="0">
              <a:latin typeface="Arial" pitchFamily="34" charset="0"/>
              <a:cs typeface="Arial" pitchFamily="34" charset="0"/>
            </a:endParaRPr>
          </a:p>
        </p:txBody>
      </p:sp>
      <p:sp>
        <p:nvSpPr>
          <p:cNvPr id="5" name="Symbol zastępczy zawartości 3"/>
          <p:cNvSpPr>
            <a:spLocks noGrp="1"/>
          </p:cNvSpPr>
          <p:nvPr>
            <p:ph sz="quarter" idx="1"/>
          </p:nvPr>
        </p:nvSpPr>
        <p:spPr>
          <a:xfrm>
            <a:off x="107504" y="1593304"/>
            <a:ext cx="8712968" cy="5264696"/>
          </a:xfrm>
        </p:spPr>
        <p:txBody>
          <a:bodyPr>
            <a:normAutofit/>
          </a:bodyPr>
          <a:lstStyle/>
          <a:p>
            <a:pPr>
              <a:buNone/>
            </a:pPr>
            <a:r>
              <a:rPr lang="pl-PL" sz="1800" dirty="0" smtClean="0">
                <a:solidFill>
                  <a:srgbClr val="040404"/>
                </a:solidFill>
                <a:latin typeface="Arial" pitchFamily="34" charset="0"/>
                <a:cs typeface="Arial" pitchFamily="34" charset="0"/>
              </a:rPr>
              <a:t>    Jeżeli sytuacja tego wymaga i w przypadku awarii potwierdza to dział techniczny, recepcjonista zobowiązany jest do wyłączenia pokoju z użytkowania i przeniesienia gościa do innego pokoju. Sytuacja, kiedy gość jest na miejscu i można z nimi osobiście dokonać wszystkich uzgodnień, sprzyja szybkiemu rozwiązaniu problemu.</a:t>
            </a:r>
          </a:p>
          <a:p>
            <a:pPr>
              <a:buNone/>
            </a:pPr>
            <a:endParaRPr lang="pl-PL" sz="1800" dirty="0" smtClean="0">
              <a:solidFill>
                <a:srgbClr val="040404"/>
              </a:solidFill>
              <a:latin typeface="Arial" pitchFamily="34" charset="0"/>
              <a:cs typeface="Arial" pitchFamily="34" charset="0"/>
            </a:endParaRPr>
          </a:p>
          <a:p>
            <a:pPr>
              <a:buNone/>
            </a:pPr>
            <a:r>
              <a:rPr lang="pl-PL" sz="1800" b="1" dirty="0" smtClean="0">
                <a:solidFill>
                  <a:srgbClr val="040404"/>
                </a:solidFill>
                <a:latin typeface="Arial" pitchFamily="34" charset="0"/>
                <a:cs typeface="Arial" pitchFamily="34" charset="0"/>
              </a:rPr>
              <a:t>    Przykładowe warianty rozwiązań:</a:t>
            </a:r>
            <a:endParaRPr lang="pl-PL" sz="1800" dirty="0" smtClean="0">
              <a:solidFill>
                <a:srgbClr val="040404"/>
              </a:solidFill>
              <a:latin typeface="Arial" pitchFamily="34" charset="0"/>
              <a:cs typeface="Arial" pitchFamily="34" charset="0"/>
            </a:endParaRPr>
          </a:p>
          <a:p>
            <a:r>
              <a:rPr lang="pl-PL" sz="1800" dirty="0" smtClean="0">
                <a:solidFill>
                  <a:srgbClr val="040404"/>
                </a:solidFill>
                <a:latin typeface="Arial" pitchFamily="34" charset="0"/>
                <a:cs typeface="Arial" pitchFamily="34" charset="0"/>
              </a:rPr>
              <a:t>Gość decyduje się na samodzielne przeniesienie swoich rzeczy do nowego pokoju.</a:t>
            </a:r>
          </a:p>
          <a:p>
            <a:r>
              <a:rPr lang="pl-PL" sz="1800" dirty="0" smtClean="0">
                <a:solidFill>
                  <a:srgbClr val="040404"/>
                </a:solidFill>
                <a:latin typeface="Arial" pitchFamily="34" charset="0"/>
                <a:cs typeface="Arial" pitchFamily="34" charset="0"/>
              </a:rPr>
              <a:t>Gość oczekuje pomocy ze strony hotelu przy przenoszeniu rzeczy. Wystarczy więc uzgodnić z nim w jakiej formie ma odbyć się przeprowadzka. </a:t>
            </a:r>
          </a:p>
          <a:p>
            <a:r>
              <a:rPr lang="pl-PL" sz="1800" dirty="0" smtClean="0">
                <a:solidFill>
                  <a:srgbClr val="040404"/>
                </a:solidFill>
                <a:latin typeface="Arial" pitchFamily="34" charset="0"/>
                <a:cs typeface="Arial" pitchFamily="34" charset="0"/>
              </a:rPr>
              <a:t>Gość zleca przeniesienie swoich rzeczy pokojowej, którą obdarza zaufaniem.</a:t>
            </a:r>
          </a:p>
          <a:p>
            <a:r>
              <a:rPr lang="pl-PL" sz="1800" dirty="0" smtClean="0">
                <a:solidFill>
                  <a:srgbClr val="040404"/>
                </a:solidFill>
                <a:latin typeface="Arial" pitchFamily="34" charset="0"/>
                <a:cs typeface="Arial" pitchFamily="34" charset="0"/>
              </a:rPr>
              <a:t>Gość oczekuje od hotelu przeniesienia rzeczy przy pełnej odpowiedzialności hotelu za procedurę zmiany pokoju.</a:t>
            </a:r>
            <a:endParaRPr lang="pl-PL" sz="1800" dirty="0">
              <a:solidFill>
                <a:srgbClr val="040404"/>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p:cNvSpPr>
            <a:spLocks noGrp="1"/>
          </p:cNvSpPr>
          <p:nvPr>
            <p:ph sz="quarter" idx="1"/>
          </p:nvPr>
        </p:nvSpPr>
        <p:spPr>
          <a:xfrm>
            <a:off x="107504" y="1593304"/>
            <a:ext cx="4392488" cy="5264696"/>
          </a:xfrm>
        </p:spPr>
        <p:txBody>
          <a:bodyPr>
            <a:normAutofit/>
          </a:bodyPr>
          <a:lstStyle/>
          <a:p>
            <a:pPr>
              <a:buNone/>
            </a:pPr>
            <a:r>
              <a:rPr lang="pl-PL" sz="1800" b="1" dirty="0" smtClean="0">
                <a:solidFill>
                  <a:srgbClr val="040404"/>
                </a:solidFill>
                <a:latin typeface="Arial" pitchFamily="34" charset="0"/>
                <a:cs typeface="Arial" pitchFamily="34" charset="0"/>
              </a:rPr>
              <a:t>    Przyjmując prośbę o budzenie:</a:t>
            </a:r>
            <a:endParaRPr lang="pl-PL" sz="1800" dirty="0" smtClean="0">
              <a:solidFill>
                <a:srgbClr val="040404"/>
              </a:solidFill>
              <a:latin typeface="Arial" pitchFamily="34" charset="0"/>
              <a:cs typeface="Arial" pitchFamily="34" charset="0"/>
            </a:endParaRPr>
          </a:p>
          <a:p>
            <a:r>
              <a:rPr lang="pl-PL" sz="1800" dirty="0" smtClean="0">
                <a:solidFill>
                  <a:srgbClr val="040404"/>
                </a:solidFill>
                <a:latin typeface="Arial" pitchFamily="34" charset="0"/>
                <a:cs typeface="Arial" pitchFamily="34" charset="0"/>
              </a:rPr>
              <a:t>Należy pamiętać o prawidłowym zanotowaniu budzenia, </a:t>
            </a:r>
          </a:p>
          <a:p>
            <a:r>
              <a:rPr lang="pl-PL" sz="1800" dirty="0" smtClean="0">
                <a:solidFill>
                  <a:srgbClr val="040404"/>
                </a:solidFill>
                <a:latin typeface="Arial" pitchFamily="34" charset="0"/>
                <a:cs typeface="Arial" pitchFamily="34" charset="0"/>
              </a:rPr>
              <a:t>W czasie rozmowy potwierdź: czas budzenia, nazwisko osoby, numer pokoju.</a:t>
            </a:r>
            <a:endParaRPr lang="pl-PL" sz="1800" dirty="0">
              <a:solidFill>
                <a:srgbClr val="040404"/>
              </a:solidFill>
              <a:latin typeface="Arial" pitchFamily="34" charset="0"/>
              <a:cs typeface="Arial" pitchFamily="34" charset="0"/>
            </a:endParaRPr>
          </a:p>
        </p:txBody>
      </p:sp>
      <p:sp>
        <p:nvSpPr>
          <p:cNvPr id="6" name="pole tekstowe 5"/>
          <p:cNvSpPr txBox="1"/>
          <p:nvPr/>
        </p:nvSpPr>
        <p:spPr>
          <a:xfrm>
            <a:off x="395536" y="807095"/>
            <a:ext cx="8352928" cy="461665"/>
          </a:xfrm>
          <a:prstGeom prst="rect">
            <a:avLst/>
          </a:prstGeom>
        </p:spPr>
        <p:style>
          <a:lnRef idx="1">
            <a:schemeClr val="accent5"/>
          </a:lnRef>
          <a:fillRef idx="1002">
            <a:schemeClr val="dk2"/>
          </a:fillRef>
          <a:effectRef idx="2">
            <a:schemeClr val="accent5"/>
          </a:effectRef>
          <a:fontRef idx="minor">
            <a:schemeClr val="lt1"/>
          </a:fontRef>
        </p:style>
        <p:txBody>
          <a:bodyPr wrap="square" rtlCol="0">
            <a:spAutoFit/>
          </a:bodyPr>
          <a:lstStyle/>
          <a:p>
            <a:r>
              <a:rPr lang="pl-PL" sz="2400" b="1" dirty="0" smtClean="0">
                <a:latin typeface="Arial" pitchFamily="34" charset="0"/>
                <a:cs typeface="Arial" pitchFamily="34" charset="0"/>
              </a:rPr>
              <a:t>Budzenie gości</a:t>
            </a:r>
          </a:p>
        </p:txBody>
      </p:sp>
      <p:sp>
        <p:nvSpPr>
          <p:cNvPr id="7" name="Symbol zastępczy stopki 2"/>
          <p:cNvSpPr>
            <a:spLocks noGrp="1"/>
          </p:cNvSpPr>
          <p:nvPr>
            <p:ph type="ftr" sz="quarter" idx="11"/>
          </p:nvPr>
        </p:nvSpPr>
        <p:spPr>
          <a:xfrm>
            <a:off x="395536" y="235496"/>
            <a:ext cx="6696744" cy="457200"/>
          </a:xfrm>
        </p:spPr>
        <p:txBody>
          <a:bodyPr/>
          <a:lstStyle/>
          <a:p>
            <a:r>
              <a:rPr lang="pl-PL" sz="1100" b="1" dirty="0" smtClean="0">
                <a:latin typeface="Arial" pitchFamily="34" charset="0"/>
                <a:cs typeface="Arial" pitchFamily="34" charset="0"/>
              </a:rPr>
              <a:t>Rozdział 32. Obsługa gościa w trakcie pobytu w hotelu</a:t>
            </a:r>
            <a:endParaRPr lang="pl-PL" sz="1100" b="1" dirty="0">
              <a:latin typeface="Arial" pitchFamily="34" charset="0"/>
              <a:cs typeface="Arial" pitchFamily="34" charset="0"/>
            </a:endParaRPr>
          </a:p>
        </p:txBody>
      </p:sp>
      <p:pic>
        <p:nvPicPr>
          <p:cNvPr id="5" name="Obraz 4" descr="32.2.jpg"/>
          <p:cNvPicPr>
            <a:picLocks noChangeAspect="1"/>
          </p:cNvPicPr>
          <p:nvPr/>
        </p:nvPicPr>
        <p:blipFill>
          <a:blip r:embed="rId2" cstate="print"/>
          <a:stretch>
            <a:fillRect/>
          </a:stretch>
        </p:blipFill>
        <p:spPr>
          <a:xfrm>
            <a:off x="4674500" y="1556792"/>
            <a:ext cx="4073964" cy="3060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395536" y="807095"/>
            <a:ext cx="8352928" cy="461665"/>
          </a:xfrm>
          <a:prstGeom prst="rect">
            <a:avLst/>
          </a:prstGeom>
        </p:spPr>
        <p:style>
          <a:lnRef idx="1">
            <a:schemeClr val="accent5"/>
          </a:lnRef>
          <a:fillRef idx="1002">
            <a:schemeClr val="dk2"/>
          </a:fillRef>
          <a:effectRef idx="2">
            <a:schemeClr val="accent5"/>
          </a:effectRef>
          <a:fontRef idx="minor">
            <a:schemeClr val="lt1"/>
          </a:fontRef>
        </p:style>
        <p:txBody>
          <a:bodyPr wrap="square" rtlCol="0">
            <a:spAutoFit/>
          </a:bodyPr>
          <a:lstStyle/>
          <a:p>
            <a:r>
              <a:rPr lang="pl-PL" sz="2400" b="1" dirty="0" smtClean="0">
                <a:latin typeface="Arial" pitchFamily="34" charset="0"/>
                <a:cs typeface="Arial" pitchFamily="34" charset="0"/>
              </a:rPr>
              <a:t>Budzenie gości</a:t>
            </a:r>
          </a:p>
        </p:txBody>
      </p:sp>
      <p:sp>
        <p:nvSpPr>
          <p:cNvPr id="7" name="Symbol zastępczy stopki 2"/>
          <p:cNvSpPr>
            <a:spLocks noGrp="1"/>
          </p:cNvSpPr>
          <p:nvPr>
            <p:ph type="ftr" sz="quarter" idx="11"/>
          </p:nvPr>
        </p:nvSpPr>
        <p:spPr>
          <a:xfrm>
            <a:off x="395536" y="235496"/>
            <a:ext cx="6696744" cy="457200"/>
          </a:xfrm>
        </p:spPr>
        <p:txBody>
          <a:bodyPr/>
          <a:lstStyle/>
          <a:p>
            <a:r>
              <a:rPr lang="pl-PL" sz="1100" b="1" dirty="0" smtClean="0">
                <a:latin typeface="Arial" pitchFamily="34" charset="0"/>
                <a:cs typeface="Arial" pitchFamily="34" charset="0"/>
              </a:rPr>
              <a:t>Rozdział 32. Obsługa gościa w trakcie pobytu w hotelu</a:t>
            </a:r>
            <a:endParaRPr lang="pl-PL" sz="1100" b="1" dirty="0">
              <a:latin typeface="Arial" pitchFamily="34" charset="0"/>
              <a:cs typeface="Arial" pitchFamily="34" charset="0"/>
            </a:endParaRPr>
          </a:p>
        </p:txBody>
      </p:sp>
      <p:pic>
        <p:nvPicPr>
          <p:cNvPr id="9" name="Obraz 8" descr="32.5.jpg"/>
          <p:cNvPicPr>
            <a:picLocks noChangeAspect="1"/>
          </p:cNvPicPr>
          <p:nvPr/>
        </p:nvPicPr>
        <p:blipFill>
          <a:blip r:embed="rId2" cstate="print"/>
          <a:stretch>
            <a:fillRect/>
          </a:stretch>
        </p:blipFill>
        <p:spPr>
          <a:xfrm>
            <a:off x="2824770" y="1340768"/>
            <a:ext cx="3494461" cy="5400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p:cNvSpPr>
            <a:spLocks noGrp="1"/>
          </p:cNvSpPr>
          <p:nvPr>
            <p:ph sz="quarter" idx="1"/>
          </p:nvPr>
        </p:nvSpPr>
        <p:spPr>
          <a:xfrm>
            <a:off x="107504" y="1593304"/>
            <a:ext cx="4392488" cy="5264696"/>
          </a:xfrm>
        </p:spPr>
        <p:txBody>
          <a:bodyPr>
            <a:normAutofit/>
          </a:bodyPr>
          <a:lstStyle/>
          <a:p>
            <a:pPr>
              <a:buNone/>
            </a:pPr>
            <a:r>
              <a:rPr lang="pl-PL" sz="1800" dirty="0" smtClean="0">
                <a:solidFill>
                  <a:srgbClr val="040404"/>
                </a:solidFill>
                <a:latin typeface="Arial" pitchFamily="34" charset="0"/>
                <a:cs typeface="Arial" pitchFamily="34" charset="0"/>
              </a:rPr>
              <a:t>    Recepcjonista przekazując zmianę musi powiedzieć swojemu zmiennikowi, że ma obudzić gościa.</a:t>
            </a:r>
          </a:p>
          <a:p>
            <a:pPr>
              <a:buNone/>
            </a:pPr>
            <a:endParaRPr lang="pl-PL" sz="1800" dirty="0" smtClean="0">
              <a:solidFill>
                <a:srgbClr val="040404"/>
              </a:solidFill>
              <a:latin typeface="Arial" pitchFamily="34" charset="0"/>
              <a:cs typeface="Arial" pitchFamily="34" charset="0"/>
            </a:endParaRPr>
          </a:p>
          <a:p>
            <a:pPr>
              <a:buNone/>
            </a:pPr>
            <a:r>
              <a:rPr lang="pl-PL" sz="1800" b="1" dirty="0" smtClean="0">
                <a:solidFill>
                  <a:srgbClr val="040404"/>
                </a:solidFill>
                <a:latin typeface="Arial" pitchFamily="34" charset="0"/>
                <a:cs typeface="Arial" pitchFamily="34" charset="0"/>
              </a:rPr>
              <a:t>    Przy budzeniu telefonicznym rozmowa obejmuje:</a:t>
            </a:r>
            <a:endParaRPr lang="pl-PL" sz="1800" dirty="0" smtClean="0">
              <a:solidFill>
                <a:srgbClr val="040404"/>
              </a:solidFill>
              <a:latin typeface="Arial" pitchFamily="34" charset="0"/>
              <a:cs typeface="Arial" pitchFamily="34" charset="0"/>
            </a:endParaRPr>
          </a:p>
          <a:p>
            <a:r>
              <a:rPr lang="pl-PL" sz="1800" dirty="0" smtClean="0">
                <a:solidFill>
                  <a:srgbClr val="040404"/>
                </a:solidFill>
                <a:latin typeface="Arial" pitchFamily="34" charset="0"/>
                <a:cs typeface="Arial" pitchFamily="34" charset="0"/>
              </a:rPr>
              <a:t>powitanie, </a:t>
            </a:r>
          </a:p>
          <a:p>
            <a:r>
              <a:rPr lang="pl-PL" sz="1800" dirty="0" smtClean="0">
                <a:solidFill>
                  <a:srgbClr val="040404"/>
                </a:solidFill>
                <a:latin typeface="Arial" pitchFamily="34" charset="0"/>
                <a:cs typeface="Arial" pitchFamily="34" charset="0"/>
              </a:rPr>
              <a:t>sprawdzenie nazwiska gościa,</a:t>
            </a:r>
          </a:p>
          <a:p>
            <a:r>
              <a:rPr lang="pl-PL" sz="1800" dirty="0" smtClean="0">
                <a:solidFill>
                  <a:srgbClr val="040404"/>
                </a:solidFill>
                <a:latin typeface="Arial" pitchFamily="34" charset="0"/>
                <a:cs typeface="Arial" pitchFamily="34" charset="0"/>
              </a:rPr>
              <a:t>podanie dokładnego czasu.</a:t>
            </a:r>
            <a:endParaRPr lang="pl-PL" sz="1800" dirty="0">
              <a:solidFill>
                <a:srgbClr val="040404"/>
              </a:solidFill>
              <a:latin typeface="Arial" pitchFamily="34" charset="0"/>
              <a:cs typeface="Arial" pitchFamily="34" charset="0"/>
            </a:endParaRPr>
          </a:p>
        </p:txBody>
      </p:sp>
      <p:sp>
        <p:nvSpPr>
          <p:cNvPr id="6" name="pole tekstowe 5"/>
          <p:cNvSpPr txBox="1"/>
          <p:nvPr/>
        </p:nvSpPr>
        <p:spPr>
          <a:xfrm>
            <a:off x="395536" y="807095"/>
            <a:ext cx="8352928" cy="461665"/>
          </a:xfrm>
          <a:prstGeom prst="rect">
            <a:avLst/>
          </a:prstGeom>
        </p:spPr>
        <p:style>
          <a:lnRef idx="1">
            <a:schemeClr val="accent5"/>
          </a:lnRef>
          <a:fillRef idx="1002">
            <a:schemeClr val="dk2"/>
          </a:fillRef>
          <a:effectRef idx="2">
            <a:schemeClr val="accent5"/>
          </a:effectRef>
          <a:fontRef idx="minor">
            <a:schemeClr val="lt1"/>
          </a:fontRef>
        </p:style>
        <p:txBody>
          <a:bodyPr wrap="square" rtlCol="0">
            <a:spAutoFit/>
          </a:bodyPr>
          <a:lstStyle/>
          <a:p>
            <a:r>
              <a:rPr lang="pl-PL" sz="2400" b="1" dirty="0" smtClean="0">
                <a:latin typeface="Arial" pitchFamily="34" charset="0"/>
                <a:cs typeface="Arial" pitchFamily="34" charset="0"/>
              </a:rPr>
              <a:t>Budzenie gości</a:t>
            </a:r>
          </a:p>
        </p:txBody>
      </p:sp>
      <p:sp>
        <p:nvSpPr>
          <p:cNvPr id="7" name="Symbol zastępczy stopki 2"/>
          <p:cNvSpPr>
            <a:spLocks noGrp="1"/>
          </p:cNvSpPr>
          <p:nvPr>
            <p:ph type="ftr" sz="quarter" idx="11"/>
          </p:nvPr>
        </p:nvSpPr>
        <p:spPr>
          <a:xfrm>
            <a:off x="395536" y="235496"/>
            <a:ext cx="6696744" cy="457200"/>
          </a:xfrm>
        </p:spPr>
        <p:txBody>
          <a:bodyPr/>
          <a:lstStyle/>
          <a:p>
            <a:r>
              <a:rPr lang="pl-PL" sz="1100" b="1" dirty="0" smtClean="0">
                <a:latin typeface="Arial" pitchFamily="34" charset="0"/>
                <a:cs typeface="Arial" pitchFamily="34" charset="0"/>
              </a:rPr>
              <a:t>Rozdział 32. Obsługa gościa w trakcie pobytu w hotelu</a:t>
            </a:r>
            <a:endParaRPr lang="pl-PL" sz="1100" b="1" dirty="0">
              <a:latin typeface="Arial" pitchFamily="34" charset="0"/>
              <a:cs typeface="Arial" pitchFamily="34" charset="0"/>
            </a:endParaRPr>
          </a:p>
        </p:txBody>
      </p:sp>
      <p:pic>
        <p:nvPicPr>
          <p:cNvPr id="5" name="Obraz 4" descr="32.2.jpg"/>
          <p:cNvPicPr>
            <a:picLocks noChangeAspect="1"/>
          </p:cNvPicPr>
          <p:nvPr/>
        </p:nvPicPr>
        <p:blipFill>
          <a:blip r:embed="rId2" cstate="print"/>
          <a:stretch>
            <a:fillRect/>
          </a:stretch>
        </p:blipFill>
        <p:spPr>
          <a:xfrm>
            <a:off x="4674500" y="1556792"/>
            <a:ext cx="4073964" cy="305999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p:cNvSpPr>
            <a:spLocks noGrp="1"/>
          </p:cNvSpPr>
          <p:nvPr>
            <p:ph sz="quarter" idx="1"/>
          </p:nvPr>
        </p:nvSpPr>
        <p:spPr>
          <a:xfrm>
            <a:off x="107504" y="1593304"/>
            <a:ext cx="8568952" cy="5264696"/>
          </a:xfrm>
        </p:spPr>
        <p:txBody>
          <a:bodyPr>
            <a:normAutofit/>
          </a:bodyPr>
          <a:lstStyle/>
          <a:p>
            <a:pPr>
              <a:buNone/>
            </a:pPr>
            <a:r>
              <a:rPr lang="pl-PL" sz="1800" dirty="0" smtClean="0">
                <a:solidFill>
                  <a:srgbClr val="040404"/>
                </a:solidFill>
                <a:latin typeface="Arial" pitchFamily="34" charset="0"/>
                <a:cs typeface="Arial" pitchFamily="34" charset="0"/>
              </a:rPr>
              <a:t>   W dużych hotelach dopuszcza się budzenie gości nie wcześniej niż 5 minut i nie później niż 3 minuty w stosunku do godziny zleconej przez gościa.</a:t>
            </a:r>
          </a:p>
          <a:p>
            <a:pPr>
              <a:buNone/>
            </a:pPr>
            <a:endParaRPr lang="pl-PL" sz="1800" dirty="0" smtClean="0">
              <a:solidFill>
                <a:srgbClr val="040404"/>
              </a:solidFill>
              <a:latin typeface="Arial" pitchFamily="34" charset="0"/>
              <a:cs typeface="Arial" pitchFamily="34" charset="0"/>
            </a:endParaRPr>
          </a:p>
          <a:p>
            <a:pPr>
              <a:buNone/>
            </a:pPr>
            <a:r>
              <a:rPr lang="pl-PL" sz="1800" dirty="0" smtClean="0">
                <a:solidFill>
                  <a:srgbClr val="040404"/>
                </a:solidFill>
                <a:latin typeface="Arial" pitchFamily="34" charset="0"/>
                <a:cs typeface="Arial" pitchFamily="34" charset="0"/>
              </a:rPr>
              <a:t>    Czasami zdarza się, że gość pomimo budzenia nie reaguje na budzenie. W takiej sytuacji recepcjonista lub inna osoba powinna udać się do pokoju w celu sprawdzenia przyczyny braku reakcji na budzenie. Zachowanie takiej osoby powinno być takie samo, jak np. pracownika służby pięter przy wejściu do pokoju: trzykrotne pukanie oraz przedstawienie się „służba pięter”, „recepcja” itp.</a:t>
            </a:r>
          </a:p>
          <a:p>
            <a:pPr>
              <a:buNone/>
            </a:pPr>
            <a:endParaRPr lang="pl-PL" sz="1800" dirty="0" smtClean="0">
              <a:solidFill>
                <a:srgbClr val="040404"/>
              </a:solidFill>
              <a:latin typeface="Arial" pitchFamily="34" charset="0"/>
              <a:cs typeface="Arial" pitchFamily="34" charset="0"/>
            </a:endParaRPr>
          </a:p>
          <a:p>
            <a:pPr>
              <a:buNone/>
            </a:pPr>
            <a:r>
              <a:rPr lang="pl-PL" sz="1800" b="1" dirty="0" smtClean="0">
                <a:solidFill>
                  <a:srgbClr val="040404"/>
                </a:solidFill>
                <a:latin typeface="Arial" pitchFamily="34" charset="0"/>
                <a:cs typeface="Arial" pitchFamily="34" charset="0"/>
              </a:rPr>
              <a:t>    Usługa budzenia jest bezpłatna!</a:t>
            </a:r>
            <a:endParaRPr lang="pl-PL" sz="1800" dirty="0">
              <a:solidFill>
                <a:srgbClr val="040404"/>
              </a:solidFill>
              <a:latin typeface="Arial" pitchFamily="34" charset="0"/>
              <a:cs typeface="Arial" pitchFamily="34" charset="0"/>
            </a:endParaRPr>
          </a:p>
        </p:txBody>
      </p:sp>
      <p:sp>
        <p:nvSpPr>
          <p:cNvPr id="6" name="pole tekstowe 5"/>
          <p:cNvSpPr txBox="1"/>
          <p:nvPr/>
        </p:nvSpPr>
        <p:spPr>
          <a:xfrm>
            <a:off x="395536" y="807095"/>
            <a:ext cx="8352928" cy="461665"/>
          </a:xfrm>
          <a:prstGeom prst="rect">
            <a:avLst/>
          </a:prstGeom>
        </p:spPr>
        <p:style>
          <a:lnRef idx="1">
            <a:schemeClr val="accent5"/>
          </a:lnRef>
          <a:fillRef idx="1002">
            <a:schemeClr val="dk2"/>
          </a:fillRef>
          <a:effectRef idx="2">
            <a:schemeClr val="accent5"/>
          </a:effectRef>
          <a:fontRef idx="minor">
            <a:schemeClr val="lt1"/>
          </a:fontRef>
        </p:style>
        <p:txBody>
          <a:bodyPr wrap="square" rtlCol="0">
            <a:spAutoFit/>
          </a:bodyPr>
          <a:lstStyle/>
          <a:p>
            <a:r>
              <a:rPr lang="pl-PL" sz="2400" b="1" dirty="0" smtClean="0">
                <a:latin typeface="Arial" pitchFamily="34" charset="0"/>
                <a:cs typeface="Arial" pitchFamily="34" charset="0"/>
              </a:rPr>
              <a:t>Budzenie gości</a:t>
            </a:r>
          </a:p>
        </p:txBody>
      </p:sp>
      <p:sp>
        <p:nvSpPr>
          <p:cNvPr id="7" name="Symbol zastępczy stopki 2"/>
          <p:cNvSpPr>
            <a:spLocks noGrp="1"/>
          </p:cNvSpPr>
          <p:nvPr>
            <p:ph type="ftr" sz="quarter" idx="11"/>
          </p:nvPr>
        </p:nvSpPr>
        <p:spPr>
          <a:xfrm>
            <a:off x="395536" y="235496"/>
            <a:ext cx="6696744" cy="457200"/>
          </a:xfrm>
        </p:spPr>
        <p:txBody>
          <a:bodyPr/>
          <a:lstStyle/>
          <a:p>
            <a:r>
              <a:rPr lang="pl-PL" sz="1100" b="1" dirty="0" smtClean="0">
                <a:latin typeface="Arial" pitchFamily="34" charset="0"/>
                <a:cs typeface="Arial" pitchFamily="34" charset="0"/>
              </a:rPr>
              <a:t>Rozdział 32. Obsługa gościa w trakcie pobytu w hotelu</a:t>
            </a:r>
            <a:endParaRPr lang="pl-PL" sz="11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p:cNvSpPr>
            <a:spLocks noGrp="1"/>
          </p:cNvSpPr>
          <p:nvPr>
            <p:ph sz="quarter" idx="1"/>
          </p:nvPr>
        </p:nvSpPr>
        <p:spPr>
          <a:xfrm>
            <a:off x="107504" y="1593304"/>
            <a:ext cx="4392488" cy="5264696"/>
          </a:xfrm>
        </p:spPr>
        <p:txBody>
          <a:bodyPr>
            <a:normAutofit/>
          </a:bodyPr>
          <a:lstStyle/>
          <a:p>
            <a:pPr>
              <a:buNone/>
            </a:pPr>
            <a:r>
              <a:rPr lang="pl-PL" sz="1800" b="1" dirty="0" smtClean="0">
                <a:solidFill>
                  <a:srgbClr val="040404"/>
                </a:solidFill>
                <a:latin typeface="Arial" pitchFamily="34" charset="0"/>
                <a:cs typeface="Arial" pitchFamily="34" charset="0"/>
              </a:rPr>
              <a:t>    Wiadomości są przekazywane w formie:</a:t>
            </a:r>
            <a:endParaRPr lang="pl-PL" sz="1800" dirty="0" smtClean="0">
              <a:solidFill>
                <a:srgbClr val="040404"/>
              </a:solidFill>
              <a:latin typeface="Arial" pitchFamily="34" charset="0"/>
              <a:cs typeface="Arial" pitchFamily="34" charset="0"/>
            </a:endParaRPr>
          </a:p>
          <a:p>
            <a:r>
              <a:rPr lang="pl-PL" sz="1800" dirty="0" smtClean="0">
                <a:solidFill>
                  <a:srgbClr val="040404"/>
                </a:solidFill>
                <a:latin typeface="Arial" pitchFamily="34" charset="0"/>
                <a:cs typeface="Arial" pitchFamily="34" charset="0"/>
              </a:rPr>
              <a:t>pisemnej,</a:t>
            </a:r>
          </a:p>
          <a:p>
            <a:r>
              <a:rPr lang="pl-PL" sz="1800" dirty="0" smtClean="0">
                <a:solidFill>
                  <a:srgbClr val="040404"/>
                </a:solidFill>
                <a:latin typeface="Arial" pitchFamily="34" charset="0"/>
                <a:cs typeface="Arial" pitchFamily="34" charset="0"/>
              </a:rPr>
              <a:t>ustnej.</a:t>
            </a:r>
          </a:p>
          <a:p>
            <a:pPr>
              <a:buNone/>
            </a:pPr>
            <a:endParaRPr lang="pl-PL" sz="1800" dirty="0" smtClean="0">
              <a:solidFill>
                <a:srgbClr val="040404"/>
              </a:solidFill>
              <a:latin typeface="Arial" pitchFamily="34" charset="0"/>
              <a:cs typeface="Arial" pitchFamily="34" charset="0"/>
            </a:endParaRPr>
          </a:p>
          <a:p>
            <a:pPr>
              <a:buNone/>
            </a:pPr>
            <a:r>
              <a:rPr lang="pl-PL" sz="1800" b="1" dirty="0" smtClean="0">
                <a:solidFill>
                  <a:srgbClr val="040404"/>
                </a:solidFill>
                <a:latin typeface="Arial" pitchFamily="34" charset="0"/>
                <a:cs typeface="Arial" pitchFamily="34" charset="0"/>
              </a:rPr>
              <a:t>    Recepcjonista musi przekazywać wiadomości:</a:t>
            </a:r>
            <a:endParaRPr lang="pl-PL" sz="1800" dirty="0" smtClean="0">
              <a:solidFill>
                <a:srgbClr val="040404"/>
              </a:solidFill>
              <a:latin typeface="Arial" pitchFamily="34" charset="0"/>
              <a:cs typeface="Arial" pitchFamily="34" charset="0"/>
            </a:endParaRPr>
          </a:p>
          <a:p>
            <a:r>
              <a:rPr lang="pl-PL" sz="1800" dirty="0" smtClean="0">
                <a:solidFill>
                  <a:srgbClr val="040404"/>
                </a:solidFill>
                <a:latin typeface="Arial" pitchFamily="34" charset="0"/>
                <a:cs typeface="Arial" pitchFamily="34" charset="0"/>
              </a:rPr>
              <a:t>członkom personelu,</a:t>
            </a:r>
          </a:p>
          <a:p>
            <a:r>
              <a:rPr lang="pl-PL" sz="1800" dirty="0" smtClean="0">
                <a:solidFill>
                  <a:srgbClr val="040404"/>
                </a:solidFill>
                <a:latin typeface="Arial" pitchFamily="34" charset="0"/>
                <a:cs typeface="Arial" pitchFamily="34" charset="0"/>
              </a:rPr>
              <a:t>klientom,</a:t>
            </a:r>
          </a:p>
          <a:p>
            <a:r>
              <a:rPr lang="pl-PL" sz="1800" dirty="0" smtClean="0">
                <a:solidFill>
                  <a:srgbClr val="040404"/>
                </a:solidFill>
                <a:latin typeface="Arial" pitchFamily="34" charset="0"/>
                <a:cs typeface="Arial" pitchFamily="34" charset="0"/>
              </a:rPr>
              <a:t>gościom,</a:t>
            </a:r>
          </a:p>
          <a:p>
            <a:r>
              <a:rPr lang="pl-PL" sz="1800" dirty="0" smtClean="0">
                <a:solidFill>
                  <a:srgbClr val="040404"/>
                </a:solidFill>
                <a:latin typeface="Arial" pitchFamily="34" charset="0"/>
                <a:cs typeface="Arial" pitchFamily="34" charset="0"/>
              </a:rPr>
              <a:t>delegatom na konferencje,</a:t>
            </a:r>
          </a:p>
          <a:p>
            <a:r>
              <a:rPr lang="pl-PL" sz="1800" dirty="0" smtClean="0">
                <a:solidFill>
                  <a:srgbClr val="040404"/>
                </a:solidFill>
                <a:latin typeface="Arial" pitchFamily="34" charset="0"/>
                <a:cs typeface="Arial" pitchFamily="34" charset="0"/>
              </a:rPr>
              <a:t>osobom odwiedzającym gościa.</a:t>
            </a:r>
            <a:endParaRPr lang="pl-PL" sz="1800" dirty="0">
              <a:solidFill>
                <a:srgbClr val="040404"/>
              </a:solidFill>
              <a:latin typeface="Arial" pitchFamily="34" charset="0"/>
              <a:cs typeface="Arial" pitchFamily="34" charset="0"/>
            </a:endParaRPr>
          </a:p>
        </p:txBody>
      </p:sp>
      <p:sp>
        <p:nvSpPr>
          <p:cNvPr id="6" name="pole tekstowe 5"/>
          <p:cNvSpPr txBox="1"/>
          <p:nvPr/>
        </p:nvSpPr>
        <p:spPr>
          <a:xfrm>
            <a:off x="395536" y="807095"/>
            <a:ext cx="8352928" cy="461665"/>
          </a:xfrm>
          <a:prstGeom prst="rect">
            <a:avLst/>
          </a:prstGeom>
        </p:spPr>
        <p:style>
          <a:lnRef idx="1">
            <a:schemeClr val="accent5"/>
          </a:lnRef>
          <a:fillRef idx="1002">
            <a:schemeClr val="dk2"/>
          </a:fillRef>
          <a:effectRef idx="2">
            <a:schemeClr val="accent5"/>
          </a:effectRef>
          <a:fontRef idx="minor">
            <a:schemeClr val="lt1"/>
          </a:fontRef>
        </p:style>
        <p:txBody>
          <a:bodyPr wrap="square" rtlCol="0">
            <a:spAutoFit/>
          </a:bodyPr>
          <a:lstStyle/>
          <a:p>
            <a:r>
              <a:rPr lang="pl-PL" sz="2400" b="1" dirty="0" smtClean="0">
                <a:latin typeface="Arial" pitchFamily="34" charset="0"/>
                <a:cs typeface="Arial" pitchFamily="34" charset="0"/>
              </a:rPr>
              <a:t>Wiadomości</a:t>
            </a:r>
            <a:endParaRPr lang="pl-PL" sz="2400" b="1" dirty="0">
              <a:latin typeface="Arial" pitchFamily="34" charset="0"/>
              <a:cs typeface="Arial" pitchFamily="34" charset="0"/>
            </a:endParaRPr>
          </a:p>
        </p:txBody>
      </p:sp>
      <p:sp>
        <p:nvSpPr>
          <p:cNvPr id="7" name="Symbol zastępczy stopki 2"/>
          <p:cNvSpPr>
            <a:spLocks noGrp="1"/>
          </p:cNvSpPr>
          <p:nvPr>
            <p:ph type="ftr" sz="quarter" idx="11"/>
          </p:nvPr>
        </p:nvSpPr>
        <p:spPr>
          <a:xfrm>
            <a:off x="395536" y="235496"/>
            <a:ext cx="6696744" cy="457200"/>
          </a:xfrm>
        </p:spPr>
        <p:txBody>
          <a:bodyPr/>
          <a:lstStyle/>
          <a:p>
            <a:r>
              <a:rPr lang="pl-PL" sz="1100" b="1" dirty="0" smtClean="0">
                <a:latin typeface="Arial" pitchFamily="34" charset="0"/>
                <a:cs typeface="Arial" pitchFamily="34" charset="0"/>
              </a:rPr>
              <a:t>Rozdział 32. Obsługa gościa w trakcie pobytu w hotelu</a:t>
            </a:r>
            <a:endParaRPr lang="pl-PL" sz="1100" b="1" dirty="0">
              <a:latin typeface="Arial" pitchFamily="34" charset="0"/>
              <a:cs typeface="Arial" pitchFamily="34" charset="0"/>
            </a:endParaRPr>
          </a:p>
        </p:txBody>
      </p:sp>
      <p:pic>
        <p:nvPicPr>
          <p:cNvPr id="5" name="Obraz 4" descr="32.2.jpg"/>
          <p:cNvPicPr>
            <a:picLocks noChangeAspect="1"/>
          </p:cNvPicPr>
          <p:nvPr/>
        </p:nvPicPr>
        <p:blipFill>
          <a:blip r:embed="rId2" cstate="print"/>
          <a:stretch>
            <a:fillRect/>
          </a:stretch>
        </p:blipFill>
        <p:spPr>
          <a:xfrm>
            <a:off x="4788024" y="1556792"/>
            <a:ext cx="3900848" cy="305999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p:cNvSpPr>
            <a:spLocks noGrp="1"/>
          </p:cNvSpPr>
          <p:nvPr>
            <p:ph sz="quarter" idx="1"/>
          </p:nvPr>
        </p:nvSpPr>
        <p:spPr>
          <a:xfrm>
            <a:off x="107504" y="1593304"/>
            <a:ext cx="3960440" cy="5264696"/>
          </a:xfrm>
        </p:spPr>
        <p:txBody>
          <a:bodyPr>
            <a:normAutofit/>
          </a:bodyPr>
          <a:lstStyle/>
          <a:p>
            <a:pPr>
              <a:buNone/>
            </a:pPr>
            <a:r>
              <a:rPr lang="pl-PL" sz="1800" b="1" dirty="0" smtClean="0">
                <a:solidFill>
                  <a:srgbClr val="040404"/>
                </a:solidFill>
                <a:latin typeface="Arial" pitchFamily="34" charset="0"/>
                <a:cs typeface="Arial" pitchFamily="34" charset="0"/>
              </a:rPr>
              <a:t>     Przyjmowanie wiadomości:</a:t>
            </a:r>
            <a:endParaRPr lang="pl-PL" sz="1800" dirty="0" smtClean="0">
              <a:solidFill>
                <a:srgbClr val="040404"/>
              </a:solidFill>
              <a:latin typeface="Arial" pitchFamily="34" charset="0"/>
              <a:cs typeface="Arial" pitchFamily="34" charset="0"/>
            </a:endParaRPr>
          </a:p>
          <a:p>
            <a:r>
              <a:rPr lang="pl-PL" sz="1800" dirty="0" smtClean="0">
                <a:solidFill>
                  <a:srgbClr val="040404"/>
                </a:solidFill>
                <a:latin typeface="Arial" pitchFamily="34" charset="0"/>
                <a:cs typeface="Arial" pitchFamily="34" charset="0"/>
              </a:rPr>
              <a:t>Ustal, komu należy wiadomość przekazać.</a:t>
            </a:r>
          </a:p>
          <a:p>
            <a:r>
              <a:rPr lang="pl-PL" sz="1800" dirty="0" smtClean="0">
                <a:solidFill>
                  <a:srgbClr val="040404"/>
                </a:solidFill>
                <a:latin typeface="Arial" pitchFamily="34" charset="0"/>
                <a:cs typeface="Arial" pitchFamily="34" charset="0"/>
              </a:rPr>
              <a:t>Zapisz ją dokładnie, z wszystkimi istotnymi szczegółami.</a:t>
            </a:r>
          </a:p>
          <a:p>
            <a:r>
              <a:rPr lang="pl-PL" sz="1800" dirty="0" smtClean="0">
                <a:solidFill>
                  <a:srgbClr val="040404"/>
                </a:solidFill>
                <a:latin typeface="Arial" pitchFamily="34" charset="0"/>
                <a:cs typeface="Arial" pitchFamily="34" charset="0"/>
              </a:rPr>
              <a:t>Powtórz w całości wiadomość przy rozmówcy.</a:t>
            </a:r>
          </a:p>
          <a:p>
            <a:r>
              <a:rPr lang="pl-PL" sz="1800" dirty="0" smtClean="0">
                <a:solidFill>
                  <a:srgbClr val="040404"/>
                </a:solidFill>
                <a:latin typeface="Arial" pitchFamily="34" charset="0"/>
                <a:cs typeface="Arial" pitchFamily="34" charset="0"/>
              </a:rPr>
              <a:t>Przekaż wiadomość adresatowi tak szybko, jak jest to możliwe.</a:t>
            </a:r>
          </a:p>
          <a:p>
            <a:r>
              <a:rPr lang="pl-PL" sz="1800" dirty="0" smtClean="0">
                <a:solidFill>
                  <a:srgbClr val="040404"/>
                </a:solidFill>
                <a:latin typeface="Arial" pitchFamily="34" charset="0"/>
                <a:cs typeface="Arial" pitchFamily="34" charset="0"/>
              </a:rPr>
              <a:t>Jeżeli jest to możliwe, sprawdź, czy odbiorca dobrze zrozumiał wiadomość.</a:t>
            </a:r>
            <a:endParaRPr lang="pl-PL" sz="1800" dirty="0">
              <a:solidFill>
                <a:srgbClr val="040404"/>
              </a:solidFill>
              <a:latin typeface="Arial" pitchFamily="34" charset="0"/>
              <a:cs typeface="Arial" pitchFamily="34" charset="0"/>
            </a:endParaRPr>
          </a:p>
        </p:txBody>
      </p:sp>
      <p:sp>
        <p:nvSpPr>
          <p:cNvPr id="6" name="pole tekstowe 5"/>
          <p:cNvSpPr txBox="1"/>
          <p:nvPr/>
        </p:nvSpPr>
        <p:spPr>
          <a:xfrm>
            <a:off x="395536" y="807095"/>
            <a:ext cx="8352928" cy="461665"/>
          </a:xfrm>
          <a:prstGeom prst="rect">
            <a:avLst/>
          </a:prstGeom>
        </p:spPr>
        <p:style>
          <a:lnRef idx="1">
            <a:schemeClr val="accent5"/>
          </a:lnRef>
          <a:fillRef idx="1002">
            <a:schemeClr val="dk2"/>
          </a:fillRef>
          <a:effectRef idx="2">
            <a:schemeClr val="accent5"/>
          </a:effectRef>
          <a:fontRef idx="minor">
            <a:schemeClr val="lt1"/>
          </a:fontRef>
        </p:style>
        <p:txBody>
          <a:bodyPr wrap="square" rtlCol="0">
            <a:spAutoFit/>
          </a:bodyPr>
          <a:lstStyle/>
          <a:p>
            <a:r>
              <a:rPr lang="pl-PL" sz="2400" b="1" dirty="0" smtClean="0">
                <a:latin typeface="Arial" pitchFamily="34" charset="0"/>
                <a:cs typeface="Arial" pitchFamily="34" charset="0"/>
              </a:rPr>
              <a:t>Wiadomości</a:t>
            </a:r>
            <a:endParaRPr lang="pl-PL" sz="2400" b="1" dirty="0">
              <a:latin typeface="Arial" pitchFamily="34" charset="0"/>
              <a:cs typeface="Arial" pitchFamily="34" charset="0"/>
            </a:endParaRPr>
          </a:p>
        </p:txBody>
      </p:sp>
      <p:sp>
        <p:nvSpPr>
          <p:cNvPr id="7" name="Symbol zastępczy stopki 2"/>
          <p:cNvSpPr>
            <a:spLocks noGrp="1"/>
          </p:cNvSpPr>
          <p:nvPr>
            <p:ph type="ftr" sz="quarter" idx="11"/>
          </p:nvPr>
        </p:nvSpPr>
        <p:spPr>
          <a:xfrm>
            <a:off x="395536" y="235496"/>
            <a:ext cx="6696744" cy="457200"/>
          </a:xfrm>
        </p:spPr>
        <p:txBody>
          <a:bodyPr/>
          <a:lstStyle/>
          <a:p>
            <a:r>
              <a:rPr lang="pl-PL" sz="1100" b="1" dirty="0" smtClean="0">
                <a:latin typeface="Arial" pitchFamily="34" charset="0"/>
                <a:cs typeface="Arial" pitchFamily="34" charset="0"/>
              </a:rPr>
              <a:t>Rozdział 32. Obsługa gościa w trakcie pobytu w hotelu</a:t>
            </a:r>
            <a:endParaRPr lang="pl-PL" sz="1100" b="1" dirty="0">
              <a:latin typeface="Arial" pitchFamily="34" charset="0"/>
              <a:cs typeface="Arial" pitchFamily="34" charset="0"/>
            </a:endParaRPr>
          </a:p>
        </p:txBody>
      </p:sp>
      <p:pic>
        <p:nvPicPr>
          <p:cNvPr id="5" name="Obraz 4" descr="32.2.jpg"/>
          <p:cNvPicPr>
            <a:picLocks noChangeAspect="1"/>
          </p:cNvPicPr>
          <p:nvPr/>
        </p:nvPicPr>
        <p:blipFill>
          <a:blip r:embed="rId2" cstate="print"/>
          <a:stretch>
            <a:fillRect/>
          </a:stretch>
        </p:blipFill>
        <p:spPr>
          <a:xfrm>
            <a:off x="4139952" y="1665144"/>
            <a:ext cx="4590001" cy="30600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pitał">
  <a:themeElements>
    <a:clrScheme name="Niestandardowy 3">
      <a:dk1>
        <a:srgbClr val="CACACA"/>
      </a:dk1>
      <a:lt1>
        <a:sysClr val="window" lastClr="FFFFFF"/>
      </a:lt1>
      <a:dk2>
        <a:srgbClr val="4E5B6F"/>
      </a:dk2>
      <a:lt2>
        <a:srgbClr val="D6ECFF"/>
      </a:lt2>
      <a:accent1>
        <a:srgbClr val="60B5FF"/>
      </a:accent1>
      <a:accent2>
        <a:srgbClr val="9FD2FF"/>
      </a:accent2>
      <a:accent3>
        <a:srgbClr val="FEB80A"/>
      </a:accent3>
      <a:accent4>
        <a:srgbClr val="00ADDC"/>
      </a:accent4>
      <a:accent5>
        <a:srgbClr val="738AC8"/>
      </a:accent5>
      <a:accent6>
        <a:srgbClr val="1AB39F"/>
      </a:accent6>
      <a:hlink>
        <a:srgbClr val="EB8803"/>
      </a:hlink>
      <a:folHlink>
        <a:srgbClr val="5F7791"/>
      </a:folHlink>
    </a:clrScheme>
    <a:fontScheme name="Kapitał">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pitał">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1667</TotalTime>
  <Words>2235</Words>
  <Application>Microsoft Office PowerPoint</Application>
  <PresentationFormat>Pokaz na ekranie (4:3)</PresentationFormat>
  <Paragraphs>272</Paragraphs>
  <Slides>37</Slides>
  <Notes>0</Notes>
  <HiddenSlides>0</HiddenSlides>
  <MMClips>0</MMClips>
  <ScaleCrop>false</ScaleCrop>
  <HeadingPairs>
    <vt:vector size="4" baseType="variant">
      <vt:variant>
        <vt:lpstr>Motyw</vt:lpstr>
      </vt:variant>
      <vt:variant>
        <vt:i4>1</vt:i4>
      </vt:variant>
      <vt:variant>
        <vt:lpstr>Tytuły slajdów</vt:lpstr>
      </vt:variant>
      <vt:variant>
        <vt:i4>37</vt:i4>
      </vt:variant>
    </vt:vector>
  </HeadingPairs>
  <TitlesOfParts>
    <vt:vector size="38" baseType="lpstr">
      <vt:lpstr>Kapitał</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lpstr>Slajd 30</vt:lpstr>
      <vt:lpstr>Slajd 31</vt:lpstr>
      <vt:lpstr>Slajd 32</vt:lpstr>
      <vt:lpstr>Slajd 33</vt:lpstr>
      <vt:lpstr>Slajd 34</vt:lpstr>
      <vt:lpstr>Slajd 35</vt:lpstr>
      <vt:lpstr>Slajd 36</vt:lpstr>
      <vt:lpstr>Slajd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Samsung Chronos</dc:creator>
  <cp:lastModifiedBy>DOM</cp:lastModifiedBy>
  <cp:revision>452</cp:revision>
  <dcterms:created xsi:type="dcterms:W3CDTF">2013-06-20T13:28:23Z</dcterms:created>
  <dcterms:modified xsi:type="dcterms:W3CDTF">2020-04-06T09:09:31Z</dcterms:modified>
</cp:coreProperties>
</file>